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86" r:id="rId1"/>
    <p:sldMasterId id="2147486795" r:id="rId2"/>
    <p:sldMasterId id="2147486913" r:id="rId3"/>
  </p:sldMasterIdLst>
  <p:notesMasterIdLst>
    <p:notesMasterId r:id="rId79"/>
  </p:notesMasterIdLst>
  <p:sldIdLst>
    <p:sldId id="368" r:id="rId4"/>
    <p:sldId id="369" r:id="rId5"/>
    <p:sldId id="298" r:id="rId6"/>
    <p:sldId id="303" r:id="rId7"/>
    <p:sldId id="301" r:id="rId8"/>
    <p:sldId id="300" r:id="rId9"/>
    <p:sldId id="374" r:id="rId10"/>
    <p:sldId id="308" r:id="rId11"/>
    <p:sldId id="375" r:id="rId12"/>
    <p:sldId id="307" r:id="rId13"/>
    <p:sldId id="304" r:id="rId14"/>
    <p:sldId id="305" r:id="rId15"/>
    <p:sldId id="309" r:id="rId16"/>
    <p:sldId id="371" r:id="rId17"/>
    <p:sldId id="372" r:id="rId18"/>
    <p:sldId id="373" r:id="rId19"/>
    <p:sldId id="313" r:id="rId20"/>
    <p:sldId id="315" r:id="rId21"/>
    <p:sldId id="316" r:id="rId22"/>
    <p:sldId id="317" r:id="rId23"/>
    <p:sldId id="376" r:id="rId24"/>
    <p:sldId id="381" r:id="rId25"/>
    <p:sldId id="379" r:id="rId26"/>
    <p:sldId id="378" r:id="rId27"/>
    <p:sldId id="377" r:id="rId28"/>
    <p:sldId id="382" r:id="rId29"/>
    <p:sldId id="388" r:id="rId30"/>
    <p:sldId id="387" r:id="rId31"/>
    <p:sldId id="383" r:id="rId32"/>
    <p:sldId id="329" r:id="rId33"/>
    <p:sldId id="330" r:id="rId34"/>
    <p:sldId id="389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48" r:id="rId45"/>
    <p:sldId id="407" r:id="rId46"/>
    <p:sldId id="408" r:id="rId47"/>
    <p:sldId id="409" r:id="rId48"/>
    <p:sldId id="410" r:id="rId49"/>
    <p:sldId id="411" r:id="rId50"/>
    <p:sldId id="449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6" r:id="rId62"/>
    <p:sldId id="427" r:id="rId63"/>
    <p:sldId id="447" r:id="rId64"/>
    <p:sldId id="428" r:id="rId65"/>
    <p:sldId id="429" r:id="rId66"/>
    <p:sldId id="430" r:id="rId67"/>
    <p:sldId id="435" r:id="rId68"/>
    <p:sldId id="452" r:id="rId69"/>
    <p:sldId id="436" r:id="rId70"/>
    <p:sldId id="450" r:id="rId71"/>
    <p:sldId id="451" r:id="rId72"/>
    <p:sldId id="362" r:id="rId73"/>
    <p:sldId id="363" r:id="rId74"/>
    <p:sldId id="364" r:id="rId75"/>
    <p:sldId id="365" r:id="rId76"/>
    <p:sldId id="366" r:id="rId77"/>
    <p:sldId id="367" r:id="rId78"/>
  </p:sldIdLst>
  <p:sldSz cx="9144000" cy="6858000" type="screen4x3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CC9900"/>
    <a:srgbClr val="66FFFF"/>
    <a:srgbClr val="0000FF"/>
    <a:srgbClr val="0033CC"/>
    <a:srgbClr val="CCECFF"/>
    <a:srgbClr val="00D2CD"/>
    <a:srgbClr val="FFFF00"/>
    <a:srgbClr val="3399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937" autoAdjust="0"/>
    <p:restoredTop sz="95971" autoAdjust="0"/>
  </p:normalViewPr>
  <p:slideViewPr>
    <p:cSldViewPr>
      <p:cViewPr>
        <p:scale>
          <a:sx n="80" d="100"/>
          <a:sy n="80" d="100"/>
        </p:scale>
        <p:origin x="-59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Исполнение</a:t>
            </a:r>
            <a:r>
              <a:rPr lang="ru-RU" sz="1400" baseline="0"/>
              <a:t> бюджета за 2019 год</a:t>
            </a:r>
          </a:p>
        </c:rich>
      </c:tx>
      <c:layout>
        <c:manualLayout>
          <c:xMode val="edge"/>
          <c:yMode val="edge"/>
          <c:x val="0.27668600238948332"/>
          <c:y val="6.0431112806046842E-2"/>
        </c:manualLayout>
      </c:layout>
      <c:overlay val="0"/>
    </c:title>
    <c:autoTitleDeleted val="0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614202503717892E-2"/>
          <c:y val="0.16336527716946689"/>
          <c:w val="0.97497048294276278"/>
          <c:h val="0.45289252023413396"/>
        </c:manualLayout>
      </c:layout>
      <c:pie3DChart>
        <c:varyColors val="1"/>
        <c:ser>
          <c:idx val="2"/>
          <c:order val="2"/>
          <c:explosion val="53"/>
          <c:dPt>
            <c:idx val="0"/>
            <c:bubble3D val="0"/>
            <c:spPr>
              <a:solidFill>
                <a:srgbClr val="9966FF"/>
              </a:solidFill>
            </c:spPr>
          </c:dPt>
          <c:dPt>
            <c:idx val="1"/>
            <c:bubble3D val="0"/>
          </c:dPt>
          <c:dPt>
            <c:idx val="2"/>
            <c:bubble3D val="0"/>
            <c:explosion val="0"/>
            <c:spPr>
              <a:solidFill>
                <a:srgbClr val="6CA62C"/>
              </a:solidFill>
            </c:spPr>
          </c:dPt>
          <c:dPt>
            <c:idx val="3"/>
            <c:bubble3D val="0"/>
            <c:spPr>
              <a:solidFill>
                <a:srgbClr val="B05408"/>
              </a:solidFill>
            </c:spPr>
          </c:dPt>
          <c:dPt>
            <c:idx val="4"/>
            <c:bubble3D val="0"/>
            <c:spPr>
              <a:solidFill>
                <a:srgbClr val="BAAFFF"/>
              </a:solidFill>
            </c:spPr>
          </c:dPt>
          <c:dPt>
            <c:idx val="5"/>
            <c:bubble3D val="0"/>
            <c:spPr>
              <a:solidFill>
                <a:srgbClr val="FFFF66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solidFill>
                <a:srgbClr val="990099"/>
              </a:solidFill>
            </c:spPr>
          </c:dPt>
          <c:dPt>
            <c:idx val="9"/>
            <c:bubble3D val="0"/>
            <c:spPr>
              <a:solidFill>
                <a:srgbClr val="FF99CC"/>
              </a:solidFill>
            </c:spPr>
          </c:dPt>
          <c:dLbls>
            <c:dLbl>
              <c:idx val="0"/>
              <c:layout>
                <c:manualLayout>
                  <c:x val="3.422204502217769E-2"/>
                  <c:y val="7.522391780628791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0227963679119718"/>
                  <c:y val="-3.0344722867149725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92,7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2088282515296456E-2"/>
                  <c:y val="-7.5751266678146349E-3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7,3</a:t>
                    </a:r>
                    <a:r>
                      <a:rPr lang="en-US" sz="160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4751471421100746E-2"/>
                  <c:y val="3.15753771335243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8723160719803586E-2"/>
                  <c:y val="2.68457496490871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2504330136250673E-2"/>
                  <c:y val="8.461566558653328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4"/>
                <c:pt idx="2">
                  <c:v>Расходы в рамках муниципальных и ведомственных программ-92,7% (3871,4 млн. руб.)</c:v>
                </c:pt>
                <c:pt idx="3">
                  <c:v>Расходы вне муниципальных и ведомственных программ - 7,3% (303,7 млн. руб.)</c:v>
                </c:pt>
              </c:strCache>
            </c:strRef>
          </c:cat>
          <c:val>
            <c:numRef>
              <c:f>'прогр+внепрогр'!$B$4:$B$11</c:f>
              <c:numCache>
                <c:formatCode>General</c:formatCode>
                <c:ptCount val="8"/>
                <c:pt idx="2" formatCode="#,##0.0_р_.">
                  <c:v>3871.4</c:v>
                </c:pt>
                <c:pt idx="3" formatCode="#,##0.0_р_.">
                  <c:v>303.7</c:v>
                </c:pt>
              </c:numCache>
            </c:numRef>
          </c:val>
        </c:ser>
        <c:ser>
          <c:idx val="3"/>
          <c:order val="3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4"/>
                <c:pt idx="2">
                  <c:v>Расходы в рамках муниципальных и ведомственных программ-92,7% (3871,4 млн. руб.)</c:v>
                </c:pt>
                <c:pt idx="3">
                  <c:v>Расходы вне муниципальных и ведомственных программ - 7,3% (303,7 млн. руб.)</c:v>
                </c:pt>
              </c:strCache>
            </c:strRef>
          </c:cat>
          <c:val>
            <c:numRef>
              <c:f>'прогр+внепрогр'!$C$4:$C$11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0.92725922732389643</c:v>
                </c:pt>
                <c:pt idx="3">
                  <c:v>7.2740772676103557E-2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0"/>
          <c:order val="0"/>
          <c:explosion val="61"/>
          <c:dPt>
            <c:idx val="0"/>
            <c:bubble3D val="0"/>
            <c:explosion val="50"/>
            <c:spPr>
              <a:solidFill>
                <a:srgbClr val="9966FF"/>
              </a:solidFill>
            </c:spPr>
          </c:dPt>
          <c:dPt>
            <c:idx val="1"/>
            <c:bubble3D val="0"/>
            <c:explosion val="75"/>
          </c:dPt>
          <c:dPt>
            <c:idx val="2"/>
            <c:bubble3D val="0"/>
            <c:explosion val="7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explosion val="26"/>
            <c:spPr>
              <a:solidFill>
                <a:srgbClr val="0066CC"/>
              </a:solidFill>
            </c:spPr>
          </c:dPt>
          <c:dPt>
            <c:idx val="5"/>
            <c:bubble3D val="0"/>
            <c:explosion val="83"/>
            <c:spPr>
              <a:solidFill>
                <a:srgbClr val="FFFF66"/>
              </a:solidFill>
            </c:spPr>
          </c:dPt>
          <c:dPt>
            <c:idx val="6"/>
            <c:bubble3D val="0"/>
            <c:explosion val="65"/>
          </c:dPt>
          <c:dPt>
            <c:idx val="7"/>
            <c:bubble3D val="0"/>
            <c:explosion val="35"/>
            <c:spPr>
              <a:solidFill>
                <a:srgbClr val="00B050"/>
              </a:solidFill>
            </c:spPr>
          </c:dPt>
          <c:dPt>
            <c:idx val="8"/>
            <c:bubble3D val="0"/>
            <c:explosion val="37"/>
            <c:spPr>
              <a:solidFill>
                <a:srgbClr val="990099"/>
              </a:solidFill>
            </c:spPr>
          </c:dPt>
          <c:dPt>
            <c:idx val="9"/>
            <c:bubble3D val="0"/>
            <c:explosion val="103"/>
            <c:spPr>
              <a:solidFill>
                <a:srgbClr val="FF99CC"/>
              </a:solidFill>
            </c:spPr>
          </c:dPt>
          <c:dLbls>
            <c:dLbl>
              <c:idx val="0"/>
              <c:layout>
                <c:manualLayout>
                  <c:x val="-2.3646519473095033E-2"/>
                  <c:y val="3.70592651723354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8902545750345965E-3"/>
                  <c:y val="3.26405052807476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43024402283203E-2"/>
                  <c:y val="2.06564837326972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5952131658244637E-2"/>
                  <c:y val="-2.69354281528374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1121876680261966E-2"/>
                  <c:y val="-1.32248749104416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6582452618973566E-2"/>
                  <c:y val="2.83024483300333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4"/>
                <c:pt idx="2">
                  <c:v>Расходы в рамках муниципальных и ведомственных программ-92,7% (3871,4 млн. руб.)</c:v>
                </c:pt>
                <c:pt idx="3">
                  <c:v>Расходы вне муниципальных и ведомственных программ - 7,3% (303,7 млн. руб.)</c:v>
                </c:pt>
              </c:strCache>
            </c:strRef>
          </c:cat>
          <c:val>
            <c:numRef>
              <c:f>'прогр+внепрогр'!$B$4:$B$11</c:f>
              <c:numCache>
                <c:formatCode>General</c:formatCode>
                <c:ptCount val="8"/>
                <c:pt idx="2" formatCode="#,##0.0_р_.">
                  <c:v>3871.4</c:v>
                </c:pt>
                <c:pt idx="3" formatCode="#,##0.0_р_.">
                  <c:v>303.7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4"/>
                <c:pt idx="2">
                  <c:v>Расходы в рамках муниципальных и ведомственных программ-92,7% (3871,4 млн. руб.)</c:v>
                </c:pt>
                <c:pt idx="3">
                  <c:v>Расходы вне муниципальных и ведомственных программ - 7,3% (303,7 млн. руб.)</c:v>
                </c:pt>
              </c:strCache>
            </c:strRef>
          </c:cat>
          <c:val>
            <c:numRef>
              <c:f>'прогр+внепрогр'!$C$4:$C$11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0.92725922732389643</c:v>
                </c:pt>
                <c:pt idx="3">
                  <c:v>7.2740772676103557E-2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2.1601167784336447E-2"/>
          <c:y val="0.6946837609513522"/>
          <c:w val="0.96319147316935405"/>
          <c:h val="0.22011143144505577"/>
        </c:manualLayout>
      </c:layout>
      <c:overlay val="0"/>
    </c:legend>
    <c:plotVisOnly val="1"/>
    <c:dispBlanksAs val="gap"/>
    <c:showDLblsOverMax val="0"/>
  </c:chart>
  <c:spPr>
    <a:effectLst>
      <a:innerShdw blurRad="114300">
        <a:prstClr val="black"/>
      </a:innerShdw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AD4BE-1FA3-4B01-A652-B30758A76942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D79347-67CF-4B97-9EB7-2A18957D8F5A}" type="pres">
      <dgm:prSet presAssocID="{695AD4BE-1FA3-4B01-A652-B30758A769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8EAEDF86-3CA3-4F7D-8412-38482FE47D0E}" type="presOf" srcId="{695AD4BE-1FA3-4B01-A652-B30758A76942}" destId="{18D79347-67CF-4B97-9EB7-2A18957D8F5A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02D71-B672-44AA-968B-B52BD4206E9B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EDD99F-F25E-496B-8CD1-E5F961B14F25}">
      <dgm:prSet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0"/>
          <a:r>
            <a:rPr lang="ru-RU" b="0" i="1" dirty="0" smtClean="0">
              <a:latin typeface="Times New Roman" pitchFamily="18" charset="0"/>
              <a:cs typeface="Times New Roman" pitchFamily="18" charset="0"/>
            </a:rPr>
            <a:t>Количество работников органов местного самоуправления составляет 337 человек, из них 11 человек осуществляют переданные республиканские полномочия и финансируются за счет средств, поступающих из республиканского бюджета РА</a:t>
          </a:r>
          <a:endParaRPr lang="ru-RU" b="0" i="1" dirty="0">
            <a:latin typeface="Times New Roman" pitchFamily="18" charset="0"/>
            <a:cs typeface="Times New Roman" pitchFamily="18" charset="0"/>
          </a:endParaRPr>
        </a:p>
      </dgm:t>
    </dgm:pt>
    <dgm:pt modelId="{9238154B-6688-4E6E-AC4A-517A2020C2CB}" type="parTrans" cxnId="{C2B6E0B6-98E6-4684-A408-E00F273B243B}">
      <dgm:prSet/>
      <dgm:spPr/>
      <dgm:t>
        <a:bodyPr/>
        <a:lstStyle/>
        <a:p>
          <a:endParaRPr lang="ru-RU"/>
        </a:p>
      </dgm:t>
    </dgm:pt>
    <dgm:pt modelId="{045DDF70-83D6-4B8D-8C08-A45926DA3801}" type="sibTrans" cxnId="{C2B6E0B6-98E6-4684-A408-E00F273B243B}">
      <dgm:prSet/>
      <dgm:spPr/>
      <dgm:t>
        <a:bodyPr/>
        <a:lstStyle/>
        <a:p>
          <a:endParaRPr lang="ru-RU"/>
        </a:p>
      </dgm:t>
    </dgm:pt>
    <dgm:pt modelId="{A08E4800-6B01-4893-97D7-0819DBD36E91}" type="pres">
      <dgm:prSet presAssocID="{F0B02D71-B672-44AA-968B-B52BD4206E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9A2154-8ECD-4D45-9561-DE3D75119D82}" type="pres">
      <dgm:prSet presAssocID="{7BEDD99F-F25E-496B-8CD1-E5F961B14F25}" presName="root" presStyleCnt="0"/>
      <dgm:spPr/>
    </dgm:pt>
    <dgm:pt modelId="{1D7FDE4C-D57D-4C33-9E84-C176399A8224}" type="pres">
      <dgm:prSet presAssocID="{7BEDD99F-F25E-496B-8CD1-E5F961B14F25}" presName="rootComposite" presStyleCnt="0"/>
      <dgm:spPr/>
    </dgm:pt>
    <dgm:pt modelId="{7EF54C5E-08B2-4EB5-8C9D-8B3A6CF5D91C}" type="pres">
      <dgm:prSet presAssocID="{7BEDD99F-F25E-496B-8CD1-E5F961B14F25}" presName="rootText" presStyleLbl="node1" presStyleIdx="0" presStyleCnt="1" custScaleY="76296" custLinFactNeighborX="-71" custLinFactNeighborY="-15423"/>
      <dgm:spPr/>
      <dgm:t>
        <a:bodyPr/>
        <a:lstStyle/>
        <a:p>
          <a:endParaRPr lang="ru-RU"/>
        </a:p>
      </dgm:t>
    </dgm:pt>
    <dgm:pt modelId="{98EEE1EF-9BD8-4601-9634-0A2FE0640BA2}" type="pres">
      <dgm:prSet presAssocID="{7BEDD99F-F25E-496B-8CD1-E5F961B14F25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500C36-A6E1-4450-9948-CBFA6E5FF70C}" type="pres">
      <dgm:prSet presAssocID="{7BEDD99F-F25E-496B-8CD1-E5F961B14F25}" presName="childShape" presStyleCnt="0"/>
      <dgm:spPr/>
    </dgm:pt>
  </dgm:ptLst>
  <dgm:cxnLst>
    <dgm:cxn modelId="{919CE6CA-1C18-48ED-A67A-BD2A6A3877BD}" type="presOf" srcId="{F0B02D71-B672-44AA-968B-B52BD4206E9B}" destId="{A08E4800-6B01-4893-97D7-0819DBD36E91}" srcOrd="0" destOrd="0" presId="urn:microsoft.com/office/officeart/2005/8/layout/hierarchy3"/>
    <dgm:cxn modelId="{073DBEC1-2184-4D54-AAB5-E6C8EFA5C953}" type="presOf" srcId="{7BEDD99F-F25E-496B-8CD1-E5F961B14F25}" destId="{7EF54C5E-08B2-4EB5-8C9D-8B3A6CF5D91C}" srcOrd="0" destOrd="0" presId="urn:microsoft.com/office/officeart/2005/8/layout/hierarchy3"/>
    <dgm:cxn modelId="{C2B6E0B6-98E6-4684-A408-E00F273B243B}" srcId="{F0B02D71-B672-44AA-968B-B52BD4206E9B}" destId="{7BEDD99F-F25E-496B-8CD1-E5F961B14F25}" srcOrd="0" destOrd="0" parTransId="{9238154B-6688-4E6E-AC4A-517A2020C2CB}" sibTransId="{045DDF70-83D6-4B8D-8C08-A45926DA3801}"/>
    <dgm:cxn modelId="{27DE9D55-74E5-4E24-BE10-9907F0CF3D96}" type="presOf" srcId="{7BEDD99F-F25E-496B-8CD1-E5F961B14F25}" destId="{98EEE1EF-9BD8-4601-9634-0A2FE0640BA2}" srcOrd="1" destOrd="0" presId="urn:microsoft.com/office/officeart/2005/8/layout/hierarchy3"/>
    <dgm:cxn modelId="{560B11FA-270A-409D-9DD6-40A9D529615C}" type="presParOf" srcId="{A08E4800-6B01-4893-97D7-0819DBD36E91}" destId="{4F9A2154-8ECD-4D45-9561-DE3D75119D82}" srcOrd="0" destOrd="0" presId="urn:microsoft.com/office/officeart/2005/8/layout/hierarchy3"/>
    <dgm:cxn modelId="{1B08FC21-B74D-4314-B110-9C79777FA542}" type="presParOf" srcId="{4F9A2154-8ECD-4D45-9561-DE3D75119D82}" destId="{1D7FDE4C-D57D-4C33-9E84-C176399A8224}" srcOrd="0" destOrd="0" presId="urn:microsoft.com/office/officeart/2005/8/layout/hierarchy3"/>
    <dgm:cxn modelId="{56B5614E-5539-4B13-A13E-4109A5805F8C}" type="presParOf" srcId="{1D7FDE4C-D57D-4C33-9E84-C176399A8224}" destId="{7EF54C5E-08B2-4EB5-8C9D-8B3A6CF5D91C}" srcOrd="0" destOrd="0" presId="urn:microsoft.com/office/officeart/2005/8/layout/hierarchy3"/>
    <dgm:cxn modelId="{6577E48B-7E66-456C-8C0A-8E20BB74EA25}" type="presParOf" srcId="{1D7FDE4C-D57D-4C33-9E84-C176399A8224}" destId="{98EEE1EF-9BD8-4601-9634-0A2FE0640BA2}" srcOrd="1" destOrd="0" presId="urn:microsoft.com/office/officeart/2005/8/layout/hierarchy3"/>
    <dgm:cxn modelId="{C4AE373E-1EC5-4C03-B499-EA2BF6BEEE7A}" type="presParOf" srcId="{4F9A2154-8ECD-4D45-9561-DE3D75119D82}" destId="{A1500C36-A6E1-4450-9948-CBFA6E5FF70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01F15B10-EEFA-4697-99A2-8EC2DC19A867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75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</a:r>
          <a:endParaRPr lang="ru-RU" sz="7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49E58-5FFC-4B0F-95C0-CBBF4C070741}" type="parTrans" cxnId="{578E2932-4A2A-4AA7-B2F4-5085FFD42126}">
      <dgm:prSet/>
      <dgm:spPr/>
      <dgm:t>
        <a:bodyPr/>
        <a:lstStyle/>
        <a:p>
          <a:endParaRPr lang="ru-RU"/>
        </a:p>
      </dgm:t>
    </dgm:pt>
    <dgm:pt modelId="{C9C099AB-766B-4817-BCB4-45E9F0A75C1A}" type="sibTrans" cxnId="{578E2932-4A2A-4AA7-B2F4-5085FFD42126}">
      <dgm:prSet/>
      <dgm:spPr/>
      <dgm:t>
        <a:bodyPr/>
        <a:lstStyle/>
        <a:p>
          <a:endParaRPr lang="ru-RU"/>
        </a:p>
      </dgm:t>
    </dgm:pt>
    <dgm:pt modelId="{FC560FA7-ED2F-4CC8-AFE5-53F0641FE4FF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 многодетные семьи,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 ВОВ; лица, отбывавшие наказание, назначенное судом; граждане, не имеющие регистрации по месту жительства или месту пребывания в МО «Город Майкоп»; одиноко проживающие пенсионеры, инвалиды или семьи, состоящие из нетрудоспособных членов, проживающие в неблагоустроенном жилье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A028E-B2BA-4C01-91D4-88101B8152A4}" type="parTrans" cxnId="{1238208A-61BC-4438-8F7D-98DE172881D5}">
      <dgm:prSet/>
      <dgm:spPr/>
      <dgm:t>
        <a:bodyPr/>
        <a:lstStyle/>
        <a:p>
          <a:endParaRPr lang="ru-RU"/>
        </a:p>
      </dgm:t>
    </dgm:pt>
    <dgm:pt modelId="{D24871E3-8FE2-4C2D-8A3A-066C7EDEBD31}" type="sibTrans" cxnId="{1238208A-61BC-4438-8F7D-98DE172881D5}">
      <dgm:prSet/>
      <dgm:spPr/>
      <dgm:t>
        <a:bodyPr/>
        <a:lstStyle/>
        <a:p>
          <a:endParaRPr lang="ru-RU"/>
        </a:p>
      </dgm:t>
    </dgm:pt>
    <dgm:pt modelId="{95E7D412-510C-49CE-8F6C-E3B1D4F39A60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Лица, отбывавшие наказание назначенное судом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5000A-01C2-44CC-B822-63C0D788D42A}" type="parTrans" cxnId="{3298D4C4-BF51-4C1A-A3A0-97091AF5B209}">
      <dgm:prSet/>
      <dgm:spPr/>
      <dgm:t>
        <a:bodyPr/>
        <a:lstStyle/>
        <a:p>
          <a:endParaRPr lang="ru-RU"/>
        </a:p>
      </dgm:t>
    </dgm:pt>
    <dgm:pt modelId="{5EF42EA1-0C42-408B-91DD-41904D629594}" type="sibTrans" cxnId="{3298D4C4-BF51-4C1A-A3A0-97091AF5B209}">
      <dgm:prSet/>
      <dgm:spPr/>
      <dgm:t>
        <a:bodyPr/>
        <a:lstStyle/>
        <a:p>
          <a:endParaRPr lang="ru-RU"/>
        </a:p>
      </dgm:t>
    </dgm:pt>
    <dgm:pt modelId="{9CDAF842-5E53-4DCE-8183-CD6A1B22BD5C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Великой Отечественной войны, бывшие несовершеннолетние узники фашистских лагерей, вдовы участников (инвалидов) ВОВ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F4235-8A6B-4D7B-8C35-C35970814AF0}" type="parTrans" cxnId="{7786127D-0CED-4CF8-BFCF-D2E124D42990}">
      <dgm:prSet/>
      <dgm:spPr/>
      <dgm:t>
        <a:bodyPr/>
        <a:lstStyle/>
        <a:p>
          <a:endParaRPr lang="ru-RU"/>
        </a:p>
      </dgm:t>
    </dgm:pt>
    <dgm:pt modelId="{708208C9-F121-440B-9D64-B24DDCDEAA3F}" type="sibTrans" cxnId="{7786127D-0CED-4CF8-BFCF-D2E124D42990}">
      <dgm:prSet/>
      <dgm:spPr/>
      <dgm:t>
        <a:bodyPr/>
        <a:lstStyle/>
        <a:p>
          <a:endParaRPr lang="ru-RU"/>
        </a:p>
      </dgm:t>
    </dgm:pt>
    <dgm:pt modelId="{4FD4ECD0-8802-4243-9882-5D1CBDF8F88B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53CF-67A3-4935-9AE7-587A3325C249}" type="parTrans" cxnId="{410E858F-63A4-4B0B-B02D-27025AEE163F}">
      <dgm:prSet/>
      <dgm:spPr/>
      <dgm:t>
        <a:bodyPr/>
        <a:lstStyle/>
        <a:p>
          <a:endParaRPr lang="ru-RU"/>
        </a:p>
      </dgm:t>
    </dgm:pt>
    <dgm:pt modelId="{3E6410BD-03C0-40F6-98E2-8B99CD63B98A}" type="sibTrans" cxnId="{410E858F-63A4-4B0B-B02D-27025AEE163F}">
      <dgm:prSet/>
      <dgm:spPr/>
      <dgm:t>
        <a:bodyPr/>
        <a:lstStyle/>
        <a:p>
          <a:endParaRPr lang="ru-RU"/>
        </a:p>
      </dgm:t>
    </dgm:pt>
    <dgm:pt modelId="{9F63159E-E94D-4A6F-B384-AAD20C584758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2D0BA703-5ADE-474E-908A-DCF1E6C341DC}" type="pres">
      <dgm:prSet presAssocID="{01F15B10-EEFA-4697-99A2-8EC2DC19A867}" presName="linNode" presStyleCnt="0"/>
      <dgm:spPr/>
    </dgm:pt>
    <dgm:pt modelId="{07D50E57-3A22-4493-8894-0E5CDC1F49DC}" type="pres">
      <dgm:prSet presAssocID="{01F15B10-EEFA-4697-99A2-8EC2DC19A867}" presName="parentText" presStyleLbl="node1" presStyleIdx="0" presStyleCnt="5" custScaleX="277778" custScaleY="17184" custLinFactNeighborX="-531" custLinFactNeighborY="-10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1F7E-5E73-49B5-807C-55109A2A9831}" type="pres">
      <dgm:prSet presAssocID="{C9C099AB-766B-4817-BCB4-45E9F0A75C1A}" presName="sp" presStyleCnt="0"/>
      <dgm:spPr/>
    </dgm:pt>
    <dgm:pt modelId="{3C0E6B49-D1AB-438C-8753-72E5A19F1740}" type="pres">
      <dgm:prSet presAssocID="{FC560FA7-ED2F-4CC8-AFE5-53F0641FE4FF}" presName="linNode" presStyleCnt="0"/>
      <dgm:spPr/>
    </dgm:pt>
    <dgm:pt modelId="{AF11F7AC-01D1-4587-914D-6F44166AA9F0}" type="pres">
      <dgm:prSet presAssocID="{FC560FA7-ED2F-4CC8-AFE5-53F0641FE4FF}" presName="parentText" presStyleLbl="node1" presStyleIdx="1" presStyleCnt="5" custScaleX="277778" custScaleY="332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7428E-AD9E-47F1-A056-532CA92FB0F1}" type="pres">
      <dgm:prSet presAssocID="{D24871E3-8FE2-4C2D-8A3A-066C7EDEBD31}" presName="sp" presStyleCnt="0"/>
      <dgm:spPr/>
    </dgm:pt>
    <dgm:pt modelId="{F47EFB73-8D9B-4356-866E-7CAC63F1112A}" type="pres">
      <dgm:prSet presAssocID="{95E7D412-510C-49CE-8F6C-E3B1D4F39A60}" presName="linNode" presStyleCnt="0"/>
      <dgm:spPr/>
    </dgm:pt>
    <dgm:pt modelId="{4EAE1854-DB85-4CB1-9ACE-6FBEE15F5803}" type="pres">
      <dgm:prSet presAssocID="{95E7D412-510C-49CE-8F6C-E3B1D4F39A60}" presName="parentText" presStyleLbl="node1" presStyleIdx="2" presStyleCnt="5" custScaleX="275393" custScaleY="12297" custLinFactNeighborX="1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B3EF-7143-4E74-BC4E-05BDA75EE5C0}" type="pres">
      <dgm:prSet presAssocID="{5EF42EA1-0C42-408B-91DD-41904D629594}" presName="sp" presStyleCnt="0"/>
      <dgm:spPr/>
    </dgm:pt>
    <dgm:pt modelId="{6211DF8A-994D-4498-A5BE-FE79BEF33543}" type="pres">
      <dgm:prSet presAssocID="{9CDAF842-5E53-4DCE-8183-CD6A1B22BD5C}" presName="linNode" presStyleCnt="0"/>
      <dgm:spPr/>
    </dgm:pt>
    <dgm:pt modelId="{9B141B01-FC48-401B-91DB-21A6FDB9B7D5}" type="pres">
      <dgm:prSet presAssocID="{9CDAF842-5E53-4DCE-8183-CD6A1B22BD5C}" presName="parentText" presStyleLbl="node1" presStyleIdx="3" presStyleCnt="5" custScaleX="277778" custScaleY="11232" custLinFactNeighborX="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BC1EB-2018-451A-A43A-BC30422784A6}" type="pres">
      <dgm:prSet presAssocID="{708208C9-F121-440B-9D64-B24DDCDEAA3F}" presName="sp" presStyleCnt="0"/>
      <dgm:spPr/>
    </dgm:pt>
    <dgm:pt modelId="{A7FE61C4-9B27-4E24-9DDF-BF7A3816EACF}" type="pres">
      <dgm:prSet presAssocID="{4FD4ECD0-8802-4243-9882-5D1CBDF8F88B}" presName="linNode" presStyleCnt="0"/>
      <dgm:spPr/>
    </dgm:pt>
    <dgm:pt modelId="{363DBDC4-ED01-4198-A1B8-97F720E0208B}" type="pres">
      <dgm:prSet presAssocID="{4FD4ECD0-8802-4243-9882-5D1CBDF8F88B}" presName="parentText" presStyleLbl="node1" presStyleIdx="4" presStyleCnt="5" custScaleX="277506" custScaleY="9089" custLinFactNeighborX="-2489" custLinFactNeighborY="-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2CDEF-EE2B-4E9E-8CF2-6CC2D9E644D2}" type="presOf" srcId="{01F15B10-EEFA-4697-99A2-8EC2DC19A867}" destId="{07D50E57-3A22-4493-8894-0E5CDC1F49DC}" srcOrd="0" destOrd="0" presId="urn:microsoft.com/office/officeart/2005/8/layout/vList5"/>
    <dgm:cxn modelId="{578E2932-4A2A-4AA7-B2F4-5085FFD42126}" srcId="{5F622B3C-0E9E-485F-8B26-64443203DECF}" destId="{01F15B10-EEFA-4697-99A2-8EC2DC19A867}" srcOrd="0" destOrd="0" parTransId="{9D349E58-5FFC-4B0F-95C0-CBBF4C070741}" sibTransId="{C9C099AB-766B-4817-BCB4-45E9F0A75C1A}"/>
    <dgm:cxn modelId="{410E858F-63A4-4B0B-B02D-27025AEE163F}" srcId="{5F622B3C-0E9E-485F-8B26-64443203DECF}" destId="{4FD4ECD0-8802-4243-9882-5D1CBDF8F88B}" srcOrd="4" destOrd="0" parTransId="{B8E353CF-67A3-4935-9AE7-587A3325C249}" sibTransId="{3E6410BD-03C0-40F6-98E2-8B99CD63B98A}"/>
    <dgm:cxn modelId="{7786127D-0CED-4CF8-BFCF-D2E124D42990}" srcId="{5F622B3C-0E9E-485F-8B26-64443203DECF}" destId="{9CDAF842-5E53-4DCE-8183-CD6A1B22BD5C}" srcOrd="3" destOrd="0" parTransId="{012F4235-8A6B-4D7B-8C35-C35970814AF0}" sibTransId="{708208C9-F121-440B-9D64-B24DDCDEAA3F}"/>
    <dgm:cxn modelId="{F92126C1-C88A-4574-86B9-ABDFA64B0C5A}" type="presOf" srcId="{9CDAF842-5E53-4DCE-8183-CD6A1B22BD5C}" destId="{9B141B01-FC48-401B-91DB-21A6FDB9B7D5}" srcOrd="0" destOrd="0" presId="urn:microsoft.com/office/officeart/2005/8/layout/vList5"/>
    <dgm:cxn modelId="{3298D4C4-BF51-4C1A-A3A0-97091AF5B209}" srcId="{5F622B3C-0E9E-485F-8B26-64443203DECF}" destId="{95E7D412-510C-49CE-8F6C-E3B1D4F39A60}" srcOrd="2" destOrd="0" parTransId="{5615000A-01C2-44CC-B822-63C0D788D42A}" sibTransId="{5EF42EA1-0C42-408B-91DD-41904D629594}"/>
    <dgm:cxn modelId="{1238208A-61BC-4438-8F7D-98DE172881D5}" srcId="{5F622B3C-0E9E-485F-8B26-64443203DECF}" destId="{FC560FA7-ED2F-4CC8-AFE5-53F0641FE4FF}" srcOrd="1" destOrd="0" parTransId="{889A028E-B2BA-4C01-91D4-88101B8152A4}" sibTransId="{D24871E3-8FE2-4C2D-8A3A-066C7EDEBD31}"/>
    <dgm:cxn modelId="{1A3D1A04-BE90-4127-A6A3-23DCA87AF0CB}" type="presOf" srcId="{4FD4ECD0-8802-4243-9882-5D1CBDF8F88B}" destId="{363DBDC4-ED01-4198-A1B8-97F720E0208B}" srcOrd="0" destOrd="0" presId="urn:microsoft.com/office/officeart/2005/8/layout/vList5"/>
    <dgm:cxn modelId="{ECBF4809-FAE5-4A53-B6E4-19AA56F8BE18}" type="presOf" srcId="{FC560FA7-ED2F-4CC8-AFE5-53F0641FE4FF}" destId="{AF11F7AC-01D1-4587-914D-6F44166AA9F0}" srcOrd="0" destOrd="0" presId="urn:microsoft.com/office/officeart/2005/8/layout/vList5"/>
    <dgm:cxn modelId="{C40868E5-327F-45BA-AF21-B892B4F7C08B}" type="presOf" srcId="{5F622B3C-0E9E-485F-8B26-64443203DECF}" destId="{9F63159E-E94D-4A6F-B384-AAD20C584758}" srcOrd="0" destOrd="0" presId="urn:microsoft.com/office/officeart/2005/8/layout/vList5"/>
    <dgm:cxn modelId="{C331877B-1CDC-42B1-8C91-94C152DBEBD7}" type="presOf" srcId="{95E7D412-510C-49CE-8F6C-E3B1D4F39A60}" destId="{4EAE1854-DB85-4CB1-9ACE-6FBEE15F5803}" srcOrd="0" destOrd="0" presId="urn:microsoft.com/office/officeart/2005/8/layout/vList5"/>
    <dgm:cxn modelId="{4C8C6A13-E3B6-41B2-9F69-18E1C90B0051}" type="presParOf" srcId="{9F63159E-E94D-4A6F-B384-AAD20C584758}" destId="{2D0BA703-5ADE-474E-908A-DCF1E6C341DC}" srcOrd="0" destOrd="0" presId="urn:microsoft.com/office/officeart/2005/8/layout/vList5"/>
    <dgm:cxn modelId="{7EE927C6-0937-4A8D-9829-568BC91D42C4}" type="presParOf" srcId="{2D0BA703-5ADE-474E-908A-DCF1E6C341DC}" destId="{07D50E57-3A22-4493-8894-0E5CDC1F49DC}" srcOrd="0" destOrd="0" presId="urn:microsoft.com/office/officeart/2005/8/layout/vList5"/>
    <dgm:cxn modelId="{4BAEC44F-6D35-473E-8B9C-0D8FD38F1C11}" type="presParOf" srcId="{9F63159E-E94D-4A6F-B384-AAD20C584758}" destId="{C0061F7E-5E73-49B5-807C-55109A2A9831}" srcOrd="1" destOrd="0" presId="urn:microsoft.com/office/officeart/2005/8/layout/vList5"/>
    <dgm:cxn modelId="{4D9BBB93-5EC1-40E8-9B91-EC0418482EC4}" type="presParOf" srcId="{9F63159E-E94D-4A6F-B384-AAD20C584758}" destId="{3C0E6B49-D1AB-438C-8753-72E5A19F1740}" srcOrd="2" destOrd="0" presId="urn:microsoft.com/office/officeart/2005/8/layout/vList5"/>
    <dgm:cxn modelId="{54C48312-D8DE-4930-8A31-76A43A6F3DAF}" type="presParOf" srcId="{3C0E6B49-D1AB-438C-8753-72E5A19F1740}" destId="{AF11F7AC-01D1-4587-914D-6F44166AA9F0}" srcOrd="0" destOrd="0" presId="urn:microsoft.com/office/officeart/2005/8/layout/vList5"/>
    <dgm:cxn modelId="{3A4ECAA4-963E-4875-92AF-910F6DD24FCC}" type="presParOf" srcId="{9F63159E-E94D-4A6F-B384-AAD20C584758}" destId="{EE07428E-AD9E-47F1-A056-532CA92FB0F1}" srcOrd="3" destOrd="0" presId="urn:microsoft.com/office/officeart/2005/8/layout/vList5"/>
    <dgm:cxn modelId="{F2E6A6CC-791E-4E5B-9F33-419A70EE78D9}" type="presParOf" srcId="{9F63159E-E94D-4A6F-B384-AAD20C584758}" destId="{F47EFB73-8D9B-4356-866E-7CAC63F1112A}" srcOrd="4" destOrd="0" presId="urn:microsoft.com/office/officeart/2005/8/layout/vList5"/>
    <dgm:cxn modelId="{A43446CC-E0BE-48B3-B85B-9073BF0DA62B}" type="presParOf" srcId="{F47EFB73-8D9B-4356-866E-7CAC63F1112A}" destId="{4EAE1854-DB85-4CB1-9ACE-6FBEE15F5803}" srcOrd="0" destOrd="0" presId="urn:microsoft.com/office/officeart/2005/8/layout/vList5"/>
    <dgm:cxn modelId="{E8B82EEE-D37B-4849-9AAD-C6D4448A0030}" type="presParOf" srcId="{9F63159E-E94D-4A6F-B384-AAD20C584758}" destId="{E5BCB3EF-7143-4E74-BC4E-05BDA75EE5C0}" srcOrd="5" destOrd="0" presId="urn:microsoft.com/office/officeart/2005/8/layout/vList5"/>
    <dgm:cxn modelId="{C70A180D-00D2-46E4-8E93-78C02AB51E1D}" type="presParOf" srcId="{9F63159E-E94D-4A6F-B384-AAD20C584758}" destId="{6211DF8A-994D-4498-A5BE-FE79BEF33543}" srcOrd="6" destOrd="0" presId="urn:microsoft.com/office/officeart/2005/8/layout/vList5"/>
    <dgm:cxn modelId="{E5E49866-13C2-44F1-B90F-85453929F244}" type="presParOf" srcId="{6211DF8A-994D-4498-A5BE-FE79BEF33543}" destId="{9B141B01-FC48-401B-91DB-21A6FDB9B7D5}" srcOrd="0" destOrd="0" presId="urn:microsoft.com/office/officeart/2005/8/layout/vList5"/>
    <dgm:cxn modelId="{1C40CC38-C59F-485D-B87E-15FBDA34E05E}" type="presParOf" srcId="{9F63159E-E94D-4A6F-B384-AAD20C584758}" destId="{6CDBC1EB-2018-451A-A43A-BC30422784A6}" srcOrd="7" destOrd="0" presId="urn:microsoft.com/office/officeart/2005/8/layout/vList5"/>
    <dgm:cxn modelId="{7179F165-2809-4F12-9FEB-6B27365351DC}" type="presParOf" srcId="{9F63159E-E94D-4A6F-B384-AAD20C584758}" destId="{A7FE61C4-9B27-4E24-9DDF-BF7A3816EACF}" srcOrd="8" destOrd="0" presId="urn:microsoft.com/office/officeart/2005/8/layout/vList5"/>
    <dgm:cxn modelId="{30B78A67-7619-448D-B76A-2C5997A9CB89}" type="presParOf" srcId="{A7FE61C4-9B27-4E24-9DDF-BF7A3816EACF}" destId="{363DBDC4-ED01-4198-A1B8-97F720E020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01F15B10-EEFA-4697-99A2-8EC2DC19A867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750" dirty="0" smtClean="0">
              <a:latin typeface="Arial" panose="020B0604020202020204" pitchFamily="34" charset="0"/>
              <a:cs typeface="Arial" panose="020B0604020202020204" pitchFamily="34" charset="0"/>
            </a:rPr>
            <a:t>Дети сироты и дети, оставшиеся без попечения родителей и лица из их числа</a:t>
          </a:r>
          <a:endParaRPr lang="ru-RU" sz="7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49E58-5FFC-4B0F-95C0-CBBF4C070741}" type="parTrans" cxnId="{578E2932-4A2A-4AA7-B2F4-5085FFD42126}">
      <dgm:prSet/>
      <dgm:spPr/>
      <dgm:t>
        <a:bodyPr/>
        <a:lstStyle/>
        <a:p>
          <a:endParaRPr lang="ru-RU"/>
        </a:p>
      </dgm:t>
    </dgm:pt>
    <dgm:pt modelId="{C9C099AB-766B-4817-BCB4-45E9F0A75C1A}" type="sibTrans" cxnId="{578E2932-4A2A-4AA7-B2F4-5085FFD42126}">
      <dgm:prSet/>
      <dgm:spPr/>
      <dgm:t>
        <a:bodyPr/>
        <a:lstStyle/>
        <a:p>
          <a:endParaRPr lang="ru-RU"/>
        </a:p>
      </dgm:t>
    </dgm:pt>
    <dgm:pt modelId="{FC560FA7-ED2F-4CC8-AFE5-53F0641FE4F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Граждане, которым присвоено звание «Почетный гражданин города Майкопа»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A028E-B2BA-4C01-91D4-88101B8152A4}" type="parTrans" cxnId="{1238208A-61BC-4438-8F7D-98DE172881D5}">
      <dgm:prSet/>
      <dgm:spPr/>
      <dgm:t>
        <a:bodyPr/>
        <a:lstStyle/>
        <a:p>
          <a:endParaRPr lang="ru-RU"/>
        </a:p>
      </dgm:t>
    </dgm:pt>
    <dgm:pt modelId="{D24871E3-8FE2-4C2D-8A3A-066C7EDEBD31}" type="sibTrans" cxnId="{1238208A-61BC-4438-8F7D-98DE172881D5}">
      <dgm:prSet/>
      <dgm:spPr/>
      <dgm:t>
        <a:bodyPr/>
        <a:lstStyle/>
        <a:p>
          <a:endParaRPr lang="ru-RU"/>
        </a:p>
      </dgm:t>
    </dgm:pt>
    <dgm:pt modelId="{95E7D412-510C-49CE-8F6C-E3B1D4F39A60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Лица, замещавшие должности муниципальной службы 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5000A-01C2-44CC-B822-63C0D788D42A}" type="parTrans" cxnId="{3298D4C4-BF51-4C1A-A3A0-97091AF5B209}">
      <dgm:prSet/>
      <dgm:spPr/>
      <dgm:t>
        <a:bodyPr/>
        <a:lstStyle/>
        <a:p>
          <a:endParaRPr lang="ru-RU"/>
        </a:p>
      </dgm:t>
    </dgm:pt>
    <dgm:pt modelId="{5EF42EA1-0C42-408B-91DD-41904D629594}" type="sibTrans" cxnId="{3298D4C4-BF51-4C1A-A3A0-97091AF5B209}">
      <dgm:prSet/>
      <dgm:spPr/>
      <dgm:t>
        <a:bodyPr/>
        <a:lstStyle/>
        <a:p>
          <a:endParaRPr lang="ru-RU"/>
        </a:p>
      </dgm:t>
    </dgm:pt>
    <dgm:pt modelId="{9CDAF842-5E53-4DCE-8183-CD6A1B22BD5C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 (законные представители), имеющие право на компенсационные выплаты, чей ребенок посещает дошкольное образовательное учреждение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F4235-8A6B-4D7B-8C35-C35970814AF0}" type="parTrans" cxnId="{7786127D-0CED-4CF8-BFCF-D2E124D42990}">
      <dgm:prSet/>
      <dgm:spPr/>
      <dgm:t>
        <a:bodyPr/>
        <a:lstStyle/>
        <a:p>
          <a:endParaRPr lang="ru-RU"/>
        </a:p>
      </dgm:t>
    </dgm:pt>
    <dgm:pt modelId="{708208C9-F121-440B-9D64-B24DDCDEAA3F}" type="sibTrans" cxnId="{7786127D-0CED-4CF8-BFCF-D2E124D42990}">
      <dgm:prSet/>
      <dgm:spPr/>
      <dgm:t>
        <a:bodyPr/>
        <a:lstStyle/>
        <a:p>
          <a:endParaRPr lang="ru-RU"/>
        </a:p>
      </dgm:t>
    </dgm:pt>
    <dgm:pt modelId="{355A520B-A8CB-439C-AD3C-44E77993B181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Молодые семьи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49502-4178-4144-BDC6-19F0108FC120}" type="parTrans" cxnId="{E4D49A60-8513-4FDC-92B7-A8BA1753E918}">
      <dgm:prSet/>
      <dgm:spPr/>
      <dgm:t>
        <a:bodyPr/>
        <a:lstStyle/>
        <a:p>
          <a:endParaRPr lang="ru-RU"/>
        </a:p>
      </dgm:t>
    </dgm:pt>
    <dgm:pt modelId="{B52D5D84-D3A7-41EA-89E2-EF739E2EC5A3}" type="sibTrans" cxnId="{E4D49A60-8513-4FDC-92B7-A8BA1753E918}">
      <dgm:prSet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8AEF4A9D-E000-4530-8F2A-5AF332BA5CDD}" type="pres">
      <dgm:prSet presAssocID="{355A520B-A8CB-439C-AD3C-44E77993B181}" presName="linNode" presStyleCnt="0"/>
      <dgm:spPr/>
    </dgm:pt>
    <dgm:pt modelId="{DFD2F425-DAB4-4AA2-A215-B5E71800DCA8}" type="pres">
      <dgm:prSet presAssocID="{355A520B-A8CB-439C-AD3C-44E77993B181}" presName="parentText" presStyleLbl="node1" presStyleIdx="0" presStyleCnt="5" custScaleX="254811" custScaleY="9261" custLinFactNeighborX="2794" custLinFactNeighborY="-24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60520-00C5-4A4E-B16B-2B10B05A3D24}" type="pres">
      <dgm:prSet presAssocID="{B52D5D84-D3A7-41EA-89E2-EF739E2EC5A3}" presName="sp" presStyleCnt="0"/>
      <dgm:spPr/>
    </dgm:pt>
    <dgm:pt modelId="{00343824-16EE-4970-B1D6-65A9255ADD50}" type="pres">
      <dgm:prSet presAssocID="{01F15B10-EEFA-4697-99A2-8EC2DC19A867}" presName="linNode" presStyleCnt="0"/>
      <dgm:spPr/>
    </dgm:pt>
    <dgm:pt modelId="{2A60DDC7-68F4-4CC0-982C-BC05531D78BF}" type="pres">
      <dgm:prSet presAssocID="{01F15B10-EEFA-4697-99A2-8EC2DC19A867}" presName="parentText" presStyleLbl="node1" presStyleIdx="1" presStyleCnt="5" custScaleX="259857" custScaleY="13131" custLinFactNeighborX="-1109" custLinFactNeighborY="-19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97EDA-038E-4C03-A19A-5E33F89DAD36}" type="pres">
      <dgm:prSet presAssocID="{C9C099AB-766B-4817-BCB4-45E9F0A75C1A}" presName="sp" presStyleCnt="0"/>
      <dgm:spPr/>
    </dgm:pt>
    <dgm:pt modelId="{FB98301E-497C-421F-8F60-AFF58F2C7EF9}" type="pres">
      <dgm:prSet presAssocID="{FC560FA7-ED2F-4CC8-AFE5-53F0641FE4FF}" presName="linNode" presStyleCnt="0"/>
      <dgm:spPr/>
    </dgm:pt>
    <dgm:pt modelId="{44E0CDC3-E6AB-442E-AD86-7CC5BA6F3728}" type="pres">
      <dgm:prSet presAssocID="{FC560FA7-ED2F-4CC8-AFE5-53F0641FE4FF}" presName="parentText" presStyleLbl="node1" presStyleIdx="2" presStyleCnt="5" custScaleX="260128" custScaleY="15913" custLinFactNeighborX="-1109" custLinFactNeighborY="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0C945-D63A-4217-A0DB-2709216DBF43}" type="pres">
      <dgm:prSet presAssocID="{D24871E3-8FE2-4C2D-8A3A-066C7EDEBD31}" presName="sp" presStyleCnt="0"/>
      <dgm:spPr/>
    </dgm:pt>
    <dgm:pt modelId="{2525D99B-9245-4284-B736-8715E4371F55}" type="pres">
      <dgm:prSet presAssocID="{95E7D412-510C-49CE-8F6C-E3B1D4F39A60}" presName="linNode" presStyleCnt="0"/>
      <dgm:spPr/>
    </dgm:pt>
    <dgm:pt modelId="{DB8D0F4E-CAC9-479E-AAC9-F482EDD8056D}" type="pres">
      <dgm:prSet presAssocID="{95E7D412-510C-49CE-8F6C-E3B1D4F39A60}" presName="parentText" presStyleLbl="node1" presStyleIdx="3" presStyleCnt="5" custScaleX="259854" custScaleY="16863" custLinFactNeighborX="-1109" custLinFactNeighborY="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F3D92-5FCE-4C91-8895-572FCF97D46A}" type="pres">
      <dgm:prSet presAssocID="{5EF42EA1-0C42-408B-91DD-41904D629594}" presName="sp" presStyleCnt="0"/>
      <dgm:spPr/>
    </dgm:pt>
    <dgm:pt modelId="{3F71B908-0995-41F3-9C4C-A1A09299D5BB}" type="pres">
      <dgm:prSet presAssocID="{9CDAF842-5E53-4DCE-8183-CD6A1B22BD5C}" presName="linNode" presStyleCnt="0"/>
      <dgm:spPr/>
    </dgm:pt>
    <dgm:pt modelId="{86732500-D7DC-49E7-82CA-4898AA914325}" type="pres">
      <dgm:prSet presAssocID="{9CDAF842-5E53-4DCE-8183-CD6A1B22BD5C}" presName="parentText" presStyleLbl="node1" presStyleIdx="4" presStyleCnt="5" custScaleX="255104" custScaleY="15478" custLinFactNeighborX="-1109" custLinFactNeighborY="-8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C413C-D395-4C1F-B5F0-42FF3F9912CA}" type="presOf" srcId="{5F622B3C-0E9E-485F-8B26-64443203DECF}" destId="{D61FE14C-8119-40B5-9330-6B5011C6910B}" srcOrd="0" destOrd="0" presId="urn:microsoft.com/office/officeart/2005/8/layout/vList5"/>
    <dgm:cxn modelId="{41BDA893-915B-4D99-9FD7-A32B28312599}" type="presOf" srcId="{355A520B-A8CB-439C-AD3C-44E77993B181}" destId="{DFD2F425-DAB4-4AA2-A215-B5E71800DCA8}" srcOrd="0" destOrd="0" presId="urn:microsoft.com/office/officeart/2005/8/layout/vList5"/>
    <dgm:cxn modelId="{82136911-543F-4A20-8461-7DBFB0DCE694}" type="presOf" srcId="{9CDAF842-5E53-4DCE-8183-CD6A1B22BD5C}" destId="{86732500-D7DC-49E7-82CA-4898AA914325}" srcOrd="0" destOrd="0" presId="urn:microsoft.com/office/officeart/2005/8/layout/vList5"/>
    <dgm:cxn modelId="{61AB4DA6-C7D4-4B68-A485-50447003AA51}" type="presOf" srcId="{01F15B10-EEFA-4697-99A2-8EC2DC19A867}" destId="{2A60DDC7-68F4-4CC0-982C-BC05531D78BF}" srcOrd="0" destOrd="0" presId="urn:microsoft.com/office/officeart/2005/8/layout/vList5"/>
    <dgm:cxn modelId="{578E2932-4A2A-4AA7-B2F4-5085FFD42126}" srcId="{5F622B3C-0E9E-485F-8B26-64443203DECF}" destId="{01F15B10-EEFA-4697-99A2-8EC2DC19A867}" srcOrd="1" destOrd="0" parTransId="{9D349E58-5FFC-4B0F-95C0-CBBF4C070741}" sibTransId="{C9C099AB-766B-4817-BCB4-45E9F0A75C1A}"/>
    <dgm:cxn modelId="{E4D49A60-8513-4FDC-92B7-A8BA1753E918}" srcId="{5F622B3C-0E9E-485F-8B26-64443203DECF}" destId="{355A520B-A8CB-439C-AD3C-44E77993B181}" srcOrd="0" destOrd="0" parTransId="{68749502-4178-4144-BDC6-19F0108FC120}" sibTransId="{B52D5D84-D3A7-41EA-89E2-EF739E2EC5A3}"/>
    <dgm:cxn modelId="{7786127D-0CED-4CF8-BFCF-D2E124D42990}" srcId="{5F622B3C-0E9E-485F-8B26-64443203DECF}" destId="{9CDAF842-5E53-4DCE-8183-CD6A1B22BD5C}" srcOrd="4" destOrd="0" parTransId="{012F4235-8A6B-4D7B-8C35-C35970814AF0}" sibTransId="{708208C9-F121-440B-9D64-B24DDCDEAA3F}"/>
    <dgm:cxn modelId="{F0B8738F-3995-4EBB-86DC-9318C7B08AFC}" type="presOf" srcId="{FC560FA7-ED2F-4CC8-AFE5-53F0641FE4FF}" destId="{44E0CDC3-E6AB-442E-AD86-7CC5BA6F3728}" srcOrd="0" destOrd="0" presId="urn:microsoft.com/office/officeart/2005/8/layout/vList5"/>
    <dgm:cxn modelId="{5907CBCE-767B-46EB-9FB1-6BDF0BF2E412}" type="presOf" srcId="{95E7D412-510C-49CE-8F6C-E3B1D4F39A60}" destId="{DB8D0F4E-CAC9-479E-AAC9-F482EDD8056D}" srcOrd="0" destOrd="0" presId="urn:microsoft.com/office/officeart/2005/8/layout/vList5"/>
    <dgm:cxn modelId="{3298D4C4-BF51-4C1A-A3A0-97091AF5B209}" srcId="{5F622B3C-0E9E-485F-8B26-64443203DECF}" destId="{95E7D412-510C-49CE-8F6C-E3B1D4F39A60}" srcOrd="3" destOrd="0" parTransId="{5615000A-01C2-44CC-B822-63C0D788D42A}" sibTransId="{5EF42EA1-0C42-408B-91DD-41904D629594}"/>
    <dgm:cxn modelId="{1238208A-61BC-4438-8F7D-98DE172881D5}" srcId="{5F622B3C-0E9E-485F-8B26-64443203DECF}" destId="{FC560FA7-ED2F-4CC8-AFE5-53F0641FE4FF}" srcOrd="2" destOrd="0" parTransId="{889A028E-B2BA-4C01-91D4-88101B8152A4}" sibTransId="{D24871E3-8FE2-4C2D-8A3A-066C7EDEBD31}"/>
    <dgm:cxn modelId="{B6FB49D5-CCBE-4BAF-B389-414CADC66F34}" type="presParOf" srcId="{D61FE14C-8119-40B5-9330-6B5011C6910B}" destId="{8AEF4A9D-E000-4530-8F2A-5AF332BA5CDD}" srcOrd="0" destOrd="0" presId="urn:microsoft.com/office/officeart/2005/8/layout/vList5"/>
    <dgm:cxn modelId="{D0CCB979-E3A3-4769-8415-6247555FD9AF}" type="presParOf" srcId="{8AEF4A9D-E000-4530-8F2A-5AF332BA5CDD}" destId="{DFD2F425-DAB4-4AA2-A215-B5E71800DCA8}" srcOrd="0" destOrd="0" presId="urn:microsoft.com/office/officeart/2005/8/layout/vList5"/>
    <dgm:cxn modelId="{F4D3F147-8691-403B-A5AD-53FF17A78A7C}" type="presParOf" srcId="{D61FE14C-8119-40B5-9330-6B5011C6910B}" destId="{D5260520-00C5-4A4E-B16B-2B10B05A3D24}" srcOrd="1" destOrd="0" presId="urn:microsoft.com/office/officeart/2005/8/layout/vList5"/>
    <dgm:cxn modelId="{635BCBDC-535B-4702-8EF9-F742F1A1B726}" type="presParOf" srcId="{D61FE14C-8119-40B5-9330-6B5011C6910B}" destId="{00343824-16EE-4970-B1D6-65A9255ADD50}" srcOrd="2" destOrd="0" presId="urn:microsoft.com/office/officeart/2005/8/layout/vList5"/>
    <dgm:cxn modelId="{187925D0-8CC4-4E6F-ABC2-277133B9F508}" type="presParOf" srcId="{00343824-16EE-4970-B1D6-65A9255ADD50}" destId="{2A60DDC7-68F4-4CC0-982C-BC05531D78BF}" srcOrd="0" destOrd="0" presId="urn:microsoft.com/office/officeart/2005/8/layout/vList5"/>
    <dgm:cxn modelId="{73775A21-A9DB-4930-89BE-8D77E798ACD5}" type="presParOf" srcId="{D61FE14C-8119-40B5-9330-6B5011C6910B}" destId="{D8097EDA-038E-4C03-A19A-5E33F89DAD36}" srcOrd="3" destOrd="0" presId="urn:microsoft.com/office/officeart/2005/8/layout/vList5"/>
    <dgm:cxn modelId="{8B0704DD-F364-4DE1-9E47-8D439D3B4019}" type="presParOf" srcId="{D61FE14C-8119-40B5-9330-6B5011C6910B}" destId="{FB98301E-497C-421F-8F60-AFF58F2C7EF9}" srcOrd="4" destOrd="0" presId="urn:microsoft.com/office/officeart/2005/8/layout/vList5"/>
    <dgm:cxn modelId="{2F5A80FD-267B-49D0-82C6-DEBB956C0DBF}" type="presParOf" srcId="{FB98301E-497C-421F-8F60-AFF58F2C7EF9}" destId="{44E0CDC3-E6AB-442E-AD86-7CC5BA6F3728}" srcOrd="0" destOrd="0" presId="urn:microsoft.com/office/officeart/2005/8/layout/vList5"/>
    <dgm:cxn modelId="{4B743626-549D-469F-9328-F9FC34CF6C82}" type="presParOf" srcId="{D61FE14C-8119-40B5-9330-6B5011C6910B}" destId="{DA70C945-D63A-4217-A0DB-2709216DBF43}" srcOrd="5" destOrd="0" presId="urn:microsoft.com/office/officeart/2005/8/layout/vList5"/>
    <dgm:cxn modelId="{5973A2CC-9CBD-45B1-BE33-6DEBA57BBBD2}" type="presParOf" srcId="{D61FE14C-8119-40B5-9330-6B5011C6910B}" destId="{2525D99B-9245-4284-B736-8715E4371F55}" srcOrd="6" destOrd="0" presId="urn:microsoft.com/office/officeart/2005/8/layout/vList5"/>
    <dgm:cxn modelId="{D55B2004-EE84-4024-8FDE-F12606789560}" type="presParOf" srcId="{2525D99B-9245-4284-B736-8715E4371F55}" destId="{DB8D0F4E-CAC9-479E-AAC9-F482EDD8056D}" srcOrd="0" destOrd="0" presId="urn:microsoft.com/office/officeart/2005/8/layout/vList5"/>
    <dgm:cxn modelId="{1D472F68-6DCB-463C-BCAE-FBCF3B611511}" type="presParOf" srcId="{D61FE14C-8119-40B5-9330-6B5011C6910B}" destId="{0CCF3D92-5FCE-4C91-8895-572FCF97D46A}" srcOrd="7" destOrd="0" presId="urn:microsoft.com/office/officeart/2005/8/layout/vList5"/>
    <dgm:cxn modelId="{0FBDFF01-FA6A-4BD4-AB54-145838B89E80}" type="presParOf" srcId="{D61FE14C-8119-40B5-9330-6B5011C6910B}" destId="{3F71B908-0995-41F3-9C4C-A1A09299D5BB}" srcOrd="8" destOrd="0" presId="urn:microsoft.com/office/officeart/2005/8/layout/vList5"/>
    <dgm:cxn modelId="{DBB0509F-8EBB-4732-84C9-44341EDFDE92}" type="presParOf" srcId="{3F71B908-0995-41F3-9C4C-A1A09299D5BB}" destId="{86732500-D7DC-49E7-82CA-4898AA9143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5A520B-A8CB-439C-AD3C-44E77993B181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работающие в сельских населенных пунктах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D5D84-D3A7-41EA-89E2-EF739E2EC5A3}" type="sibTrans" cxnId="{E4D49A60-8513-4FDC-92B7-A8BA1753E918}">
      <dgm:prSet/>
      <dgm:spPr/>
      <dgm:t>
        <a:bodyPr/>
        <a:lstStyle/>
        <a:p>
          <a:endParaRPr lang="ru-RU"/>
        </a:p>
      </dgm:t>
    </dgm:pt>
    <dgm:pt modelId="{68749502-4178-4144-BDC6-19F0108FC120}" type="parTrans" cxnId="{E4D49A60-8513-4FDC-92B7-A8BA1753E918}">
      <dgm:prSet/>
      <dgm:spPr/>
      <dgm:t>
        <a:bodyPr/>
        <a:lstStyle/>
        <a:p>
          <a:endParaRPr lang="ru-RU"/>
        </a:p>
      </dgm:t>
    </dgm:pt>
    <dgm:pt modelId="{D5365469-1758-40E1-B2A5-C833221F1E3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D003A5-AA1D-4899-837A-DD53B3103708}" type="parTrans" cxnId="{3889783C-FAAA-4A26-A868-98CF73F2ECE6}">
      <dgm:prSet/>
      <dgm:spPr/>
      <dgm:t>
        <a:bodyPr/>
        <a:lstStyle/>
        <a:p>
          <a:endParaRPr lang="ru-RU"/>
        </a:p>
      </dgm:t>
    </dgm:pt>
    <dgm:pt modelId="{A11BC011-A8F5-45B7-8C31-ED6283AE3759}" type="sibTrans" cxnId="{3889783C-FAAA-4A26-A868-98CF73F2ECE6}">
      <dgm:prSet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F4A9D-E000-4530-8F2A-5AF332BA5CDD}" type="pres">
      <dgm:prSet presAssocID="{355A520B-A8CB-439C-AD3C-44E77993B181}" presName="linNode" presStyleCnt="0"/>
      <dgm:spPr/>
    </dgm:pt>
    <dgm:pt modelId="{DFD2F425-DAB4-4AA2-A215-B5E71800DCA8}" type="pres">
      <dgm:prSet presAssocID="{355A520B-A8CB-439C-AD3C-44E77993B181}" presName="parentText" presStyleLbl="node1" presStyleIdx="0" presStyleCnt="2" custScaleX="277778" custScaleY="17706" custLinFactNeighborX="22417" custLinFactNeighborY="-37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B13BB-7B24-4B41-B0B8-2FDBA0AD6EAE}" type="pres">
      <dgm:prSet presAssocID="{B52D5D84-D3A7-41EA-89E2-EF739E2EC5A3}" presName="sp" presStyleCnt="0"/>
      <dgm:spPr/>
    </dgm:pt>
    <dgm:pt modelId="{7DD17814-07E4-4B69-8448-612BA06858F5}" type="pres">
      <dgm:prSet presAssocID="{D5365469-1758-40E1-B2A5-C833221F1E3D}" presName="linNode" presStyleCnt="0"/>
      <dgm:spPr/>
    </dgm:pt>
    <dgm:pt modelId="{0B4E3474-DD6E-4B88-9740-E6CEA2F0B00E}" type="pres">
      <dgm:prSet presAssocID="{D5365469-1758-40E1-B2A5-C833221F1E3D}" presName="parentText" presStyleLbl="node1" presStyleIdx="1" presStyleCnt="2" custScaleX="275925" custScaleY="16040" custLinFactNeighborX="28389" custLinFactNeighborY="-31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056439-1F5C-4825-B863-1EE54AEB95FF}" type="presOf" srcId="{5F622B3C-0E9E-485F-8B26-64443203DECF}" destId="{D61FE14C-8119-40B5-9330-6B5011C6910B}" srcOrd="0" destOrd="0" presId="urn:microsoft.com/office/officeart/2005/8/layout/vList5"/>
    <dgm:cxn modelId="{F04D7DBA-677F-4046-9007-439619965F31}" type="presOf" srcId="{355A520B-A8CB-439C-AD3C-44E77993B181}" destId="{DFD2F425-DAB4-4AA2-A215-B5E71800DCA8}" srcOrd="0" destOrd="0" presId="urn:microsoft.com/office/officeart/2005/8/layout/vList5"/>
    <dgm:cxn modelId="{3889783C-FAAA-4A26-A868-98CF73F2ECE6}" srcId="{5F622B3C-0E9E-485F-8B26-64443203DECF}" destId="{D5365469-1758-40E1-B2A5-C833221F1E3D}" srcOrd="1" destOrd="0" parTransId="{43D003A5-AA1D-4899-837A-DD53B3103708}" sibTransId="{A11BC011-A8F5-45B7-8C31-ED6283AE3759}"/>
    <dgm:cxn modelId="{8B7F1DE4-00BE-4F17-99DA-7E866027BEE5}" type="presOf" srcId="{D5365469-1758-40E1-B2A5-C833221F1E3D}" destId="{0B4E3474-DD6E-4B88-9740-E6CEA2F0B00E}" srcOrd="0" destOrd="0" presId="urn:microsoft.com/office/officeart/2005/8/layout/vList5"/>
    <dgm:cxn modelId="{E4D49A60-8513-4FDC-92B7-A8BA1753E918}" srcId="{5F622B3C-0E9E-485F-8B26-64443203DECF}" destId="{355A520B-A8CB-439C-AD3C-44E77993B181}" srcOrd="0" destOrd="0" parTransId="{68749502-4178-4144-BDC6-19F0108FC120}" sibTransId="{B52D5D84-D3A7-41EA-89E2-EF739E2EC5A3}"/>
    <dgm:cxn modelId="{9780A743-E643-4BCF-8FDE-77E71B8305CD}" type="presParOf" srcId="{D61FE14C-8119-40B5-9330-6B5011C6910B}" destId="{8AEF4A9D-E000-4530-8F2A-5AF332BA5CDD}" srcOrd="0" destOrd="0" presId="urn:microsoft.com/office/officeart/2005/8/layout/vList5"/>
    <dgm:cxn modelId="{1E52A772-90CA-47F6-911D-46271EA07026}" type="presParOf" srcId="{8AEF4A9D-E000-4530-8F2A-5AF332BA5CDD}" destId="{DFD2F425-DAB4-4AA2-A215-B5E71800DCA8}" srcOrd="0" destOrd="0" presId="urn:microsoft.com/office/officeart/2005/8/layout/vList5"/>
    <dgm:cxn modelId="{76D24618-CB53-42A4-B4F8-8711F07E5750}" type="presParOf" srcId="{D61FE14C-8119-40B5-9330-6B5011C6910B}" destId="{99BB13BB-7B24-4B41-B0B8-2FDBA0AD6EAE}" srcOrd="1" destOrd="0" presId="urn:microsoft.com/office/officeart/2005/8/layout/vList5"/>
    <dgm:cxn modelId="{DA125427-CA0A-482A-90DA-85052582203C}" type="presParOf" srcId="{D61FE14C-8119-40B5-9330-6B5011C6910B}" destId="{7DD17814-07E4-4B69-8448-612BA06858F5}" srcOrd="2" destOrd="0" presId="urn:microsoft.com/office/officeart/2005/8/layout/vList5"/>
    <dgm:cxn modelId="{08CA6F1C-6B43-428C-8823-8A84CB885AF7}" type="presParOf" srcId="{7DD17814-07E4-4B69-8448-612BA06858F5}" destId="{0B4E3474-DD6E-4B88-9740-E6CEA2F0B0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54C5E-08B2-4EB5-8C9D-8B3A6CF5D91C}">
      <dsp:nvSpPr>
        <dsp:cNvPr id="0" name=""/>
        <dsp:cNvSpPr/>
      </dsp:nvSpPr>
      <dsp:spPr>
        <a:xfrm>
          <a:off x="0" y="0"/>
          <a:ext cx="4032448" cy="153829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>
              <a:latin typeface="Times New Roman" pitchFamily="18" charset="0"/>
              <a:cs typeface="Times New Roman" pitchFamily="18" charset="0"/>
            </a:rPr>
            <a:t>Количество работников органов местного самоуправления составляет 337 человек, из них 11 человек осуществляют переданные республиканские полномочия и финансируются за счет средств, поступающих из республиканского бюджета РА</a:t>
          </a:r>
          <a:endParaRPr lang="ru-RU" sz="15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55" y="45055"/>
        <a:ext cx="3942338" cy="1448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E57-3A22-4493-8894-0E5CDC1F49DC}">
      <dsp:nvSpPr>
        <dsp:cNvPr id="0" name=""/>
        <dsp:cNvSpPr/>
      </dsp:nvSpPr>
      <dsp:spPr>
        <a:xfrm>
          <a:off x="0" y="0"/>
          <a:ext cx="2427823" cy="92166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5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</a:r>
          <a:endParaRPr lang="ru-RU" sz="7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92" y="44992"/>
        <a:ext cx="2337839" cy="831682"/>
      </dsp:txXfrm>
    </dsp:sp>
    <dsp:sp modelId="{AF11F7AC-01D1-4587-914D-6F44166AA9F0}">
      <dsp:nvSpPr>
        <dsp:cNvPr id="0" name=""/>
        <dsp:cNvSpPr/>
      </dsp:nvSpPr>
      <dsp:spPr>
        <a:xfrm>
          <a:off x="1185" y="1190696"/>
          <a:ext cx="2427823" cy="17854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 многодетные семьи,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 ВОВ; лица, отбывавшие наказание, назначенное судом; граждане, не имеющие регистрации по месту жительства или месту пребывания в МО «Город Майкоп»; одиноко проживающие пенсионеры, инвалиды или семьи, состоящие из нетрудоспособных членов, проживающие в неблагоустроенном жилье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41" y="1277852"/>
        <a:ext cx="2253511" cy="1611095"/>
      </dsp:txXfrm>
    </dsp:sp>
    <dsp:sp modelId="{4EAE1854-DB85-4CB1-9ACE-6FBEE15F5803}">
      <dsp:nvSpPr>
        <dsp:cNvPr id="0" name=""/>
        <dsp:cNvSpPr/>
      </dsp:nvSpPr>
      <dsp:spPr>
        <a:xfrm>
          <a:off x="11614" y="3244280"/>
          <a:ext cx="2409331" cy="65955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Лица, отбывавшие наказание назначенное судом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11" y="3276477"/>
        <a:ext cx="2344937" cy="595157"/>
      </dsp:txXfrm>
    </dsp:sp>
    <dsp:sp modelId="{9B141B01-FC48-401B-91DB-21A6FDB9B7D5}">
      <dsp:nvSpPr>
        <dsp:cNvPr id="0" name=""/>
        <dsp:cNvSpPr/>
      </dsp:nvSpPr>
      <dsp:spPr>
        <a:xfrm>
          <a:off x="2371" y="4172007"/>
          <a:ext cx="2427823" cy="6024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Великой Отечественной войны, бывшие несовершеннолетние узники фашистских лагерей, вдовы участников (инвалидов) ВОВ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79" y="4201415"/>
        <a:ext cx="2369007" cy="543614"/>
      </dsp:txXfrm>
    </dsp:sp>
    <dsp:sp modelId="{363DBDC4-ED01-4198-A1B8-97F720E0208B}">
      <dsp:nvSpPr>
        <dsp:cNvPr id="0" name=""/>
        <dsp:cNvSpPr/>
      </dsp:nvSpPr>
      <dsp:spPr>
        <a:xfrm>
          <a:off x="0" y="4926332"/>
          <a:ext cx="2427817" cy="48749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97" y="4950129"/>
        <a:ext cx="2380223" cy="439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F425-DAB4-4AA2-A215-B5E71800DCA8}">
      <dsp:nvSpPr>
        <dsp:cNvPr id="0" name=""/>
        <dsp:cNvSpPr/>
      </dsp:nvSpPr>
      <dsp:spPr>
        <a:xfrm>
          <a:off x="108430" y="0"/>
          <a:ext cx="2377956" cy="53796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Молодые семьи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91" y="26261"/>
        <a:ext cx="2325434" cy="485446"/>
      </dsp:txXfrm>
    </dsp:sp>
    <dsp:sp modelId="{2A60DDC7-68F4-4CC0-982C-BC05531D78BF}">
      <dsp:nvSpPr>
        <dsp:cNvPr id="0" name=""/>
        <dsp:cNvSpPr/>
      </dsp:nvSpPr>
      <dsp:spPr>
        <a:xfrm>
          <a:off x="72006" y="990131"/>
          <a:ext cx="2425047" cy="76277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5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Дети сироты и дети, оставшиеся без попечения родителей и лица из их числа</a:t>
          </a:r>
          <a:endParaRPr lang="ru-RU" sz="7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242" y="1027367"/>
        <a:ext cx="2350575" cy="688303"/>
      </dsp:txXfrm>
    </dsp:sp>
    <dsp:sp modelId="{44E0CDC3-E6AB-442E-AD86-7CC5BA6F3728}">
      <dsp:nvSpPr>
        <dsp:cNvPr id="0" name=""/>
        <dsp:cNvSpPr/>
      </dsp:nvSpPr>
      <dsp:spPr>
        <a:xfrm>
          <a:off x="72006" y="2159244"/>
          <a:ext cx="2427576" cy="92438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Граждане, которым присвоено звание «Почетный гражданин города Майкопа»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131" y="2204369"/>
        <a:ext cx="2337326" cy="834131"/>
      </dsp:txXfrm>
    </dsp:sp>
    <dsp:sp modelId="{DB8D0F4E-CAC9-479E-AAC9-F482EDD8056D}">
      <dsp:nvSpPr>
        <dsp:cNvPr id="0" name=""/>
        <dsp:cNvSpPr/>
      </dsp:nvSpPr>
      <dsp:spPr>
        <a:xfrm>
          <a:off x="72006" y="3375119"/>
          <a:ext cx="2425019" cy="97956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Лица, замещавшие должности муниципальной службы 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824" y="3422937"/>
        <a:ext cx="2329383" cy="883930"/>
      </dsp:txXfrm>
    </dsp:sp>
    <dsp:sp modelId="{86732500-D7DC-49E7-82CA-4898AA914325}">
      <dsp:nvSpPr>
        <dsp:cNvPr id="0" name=""/>
        <dsp:cNvSpPr/>
      </dsp:nvSpPr>
      <dsp:spPr>
        <a:xfrm>
          <a:off x="72006" y="4590529"/>
          <a:ext cx="2380690" cy="89911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 (законные представители), имеющие право на компенсационные выплаты, чей ребенок посещает дошкольное образовательное учреждение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97" y="4634420"/>
        <a:ext cx="2292908" cy="811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F425-DAB4-4AA2-A215-B5E71800DCA8}">
      <dsp:nvSpPr>
        <dsp:cNvPr id="0" name=""/>
        <dsp:cNvSpPr/>
      </dsp:nvSpPr>
      <dsp:spPr>
        <a:xfrm>
          <a:off x="2388" y="0"/>
          <a:ext cx="2445883" cy="85339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работающие в сельских населенных пунктах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47" y="41659"/>
        <a:ext cx="2362565" cy="770080"/>
      </dsp:txXfrm>
    </dsp:sp>
    <dsp:sp modelId="{0B4E3474-DD6E-4B88-9740-E6CEA2F0B00E}">
      <dsp:nvSpPr>
        <dsp:cNvPr id="0" name=""/>
        <dsp:cNvSpPr/>
      </dsp:nvSpPr>
      <dsp:spPr>
        <a:xfrm>
          <a:off x="16329" y="1068886"/>
          <a:ext cx="2431942" cy="77309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69" y="1106626"/>
        <a:ext cx="2356462" cy="69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8938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639" y="0"/>
            <a:ext cx="2928937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pPr>
              <a:defRPr/>
            </a:pPr>
            <a:fld id="{16D3BE1B-4B58-450B-9C13-245AB673187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22814"/>
            <a:ext cx="5408613" cy="447357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28938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639" y="9444039"/>
            <a:ext cx="2928937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7E692B36-9495-4C27-A8C1-E8607514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4544C2-EA03-4ED1-B639-064DD107D13D}" type="slidenum">
              <a:rPr lang="ru-RU" altLang="ru-RU" sz="1200"/>
              <a:pPr eaLnBrk="1" hangingPunct="1"/>
              <a:t>3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9845D20-2BAF-468F-A67B-1143A889956B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71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B794CE-DF7B-4A81-9C47-3851A7418017}" type="slidenum">
              <a:rPr lang="ru-RU" altLang="ru-RU" sz="1200"/>
              <a:pPr eaLnBrk="1" hangingPunct="1"/>
              <a:t>72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030FF61-F340-484F-8F24-F34DE9C2525F}" type="slidenum">
              <a:rPr lang="ru-RU" altLang="ru-RU" sz="1200"/>
              <a:pPr eaLnBrk="1" hangingPunct="1"/>
              <a:t>4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3D98D4-2477-4BAA-8658-B9BF11C21A13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7362848-8B82-4035-A00B-706EA6302F0D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65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7362848-8B82-4035-A00B-706EA6302F0D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66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A996172-B63F-4E97-9C1B-21C3414FB06E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958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141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324" indent="-228592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506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689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8872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055" indent="-228592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7FEF70-1434-473A-830D-D1C93070A52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70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BD9794-A4CC-42D0-9A65-24C6B9EF407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502FD-FED6-4763-8122-AF929CD5F217}" type="datetimeFigureOut">
              <a:rPr lang="ru-RU" smtClean="0"/>
              <a:pPr>
                <a:defRPr/>
              </a:pPr>
              <a:t>09.06.2020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EB4E6FF6-11DF-410C-8676-8F97DACCFE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52DE5-FC86-45E2-A7BE-6AB2A705FDF9}" type="datetimeFigureOut">
              <a:rPr lang="ru-RU" smtClean="0"/>
              <a:pPr>
                <a:defRPr/>
              </a:pPr>
              <a:t>09.06.2020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5ED2D0-58FF-47BF-87E1-3E1208413F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BD9794-A4CC-42D0-9A65-24C6B9EF407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2928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67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F2AD-91D4-487E-AC66-2B7759EDB87E}" type="datetimeFigureOut">
              <a:rPr lang="ru-RU" smtClean="0"/>
              <a:pPr>
                <a:defRPr/>
              </a:pPr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7387-CC8B-419A-97C2-60C9A64766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18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52DE5-FC86-45E2-A7BE-6AB2A705FDF9}" type="datetimeFigureOut">
              <a:rPr lang="ru-RU" smtClean="0"/>
              <a:pPr>
                <a:defRPr/>
              </a:pPr>
              <a:t>09.06.2020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D2D0-58FF-47BF-87E1-3E1208413F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4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2928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02FD-FED6-4763-8122-AF929CD5F217}" type="datetimeFigureOut">
              <a:rPr lang="ru-RU" smtClean="0"/>
              <a:pPr>
                <a:defRPr/>
              </a:pPr>
              <a:t>09.06.2020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E6FF6-11DF-410C-8676-8F97DACCFE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9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40B59-8489-4591-B26B-D4F5795803E3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E586-DE9A-43D5-8A1B-32ACE36E7B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4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7" r:id="rId1"/>
    <p:sldLayoutId id="2147486788" r:id="rId2"/>
    <p:sldLayoutId id="2147486789" r:id="rId3"/>
    <p:sldLayoutId id="2147486790" r:id="rId4"/>
    <p:sldLayoutId id="2147486791" r:id="rId5"/>
    <p:sldLayoutId id="2147486792" r:id="rId6"/>
    <p:sldLayoutId id="2147486793" r:id="rId7"/>
    <p:sldLayoutId id="2147486794" r:id="rId8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96" r:id="rId1"/>
    <p:sldLayoutId id="2147486797" r:id="rId2"/>
    <p:sldLayoutId id="2147486798" r:id="rId3"/>
    <p:sldLayoutId id="2147486799" r:id="rId4"/>
    <p:sldLayoutId id="2147486800" r:id="rId5"/>
    <p:sldLayoutId id="2147486801" r:id="rId6"/>
    <p:sldLayoutId id="2147486802" r:id="rId7"/>
    <p:sldLayoutId id="2147486803" r:id="rId8"/>
    <p:sldLayoutId id="2147486804" r:id="rId9"/>
    <p:sldLayoutId id="2147486805" r:id="rId10"/>
    <p:sldLayoutId id="2147486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6/9/2020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4" r:id="rId1"/>
    <p:sldLayoutId id="2147486915" r:id="rId2"/>
    <p:sldLayoutId id="2147486916" r:id="rId3"/>
    <p:sldLayoutId id="2147486917" r:id="rId4"/>
    <p:sldLayoutId id="2147486918" r:id="rId5"/>
    <p:sldLayoutId id="2147486919" r:id="rId6"/>
    <p:sldLayoutId id="2147486920" r:id="rId7"/>
    <p:sldLayoutId id="2147486921" r:id="rId8"/>
    <p:sldLayoutId id="2147486922" r:id="rId9"/>
    <p:sldLayoutId id="2147486923" r:id="rId10"/>
    <p:sldLayoutId id="2147486924" r:id="rId11"/>
    <p:sldLayoutId id="21474869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_____Microsoft_Excel_97-20033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2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3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4.wdp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microsoft.com/office/2007/relationships/hdphoto" Target="../media/hdphoto15.wdp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2.jpeg"/><Relationship Id="rId5" Type="http://schemas.microsoft.com/office/2007/relationships/hdphoto" Target="../media/hdphoto16.wdp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916" cy="6858000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49102" y="332656"/>
            <a:ext cx="813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МУНИЦИПАЛЬНОГО ОБРАЗОВАНИЯ </a:t>
            </a: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МАЙКОП» ЗА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25910" y="2996952"/>
            <a:ext cx="813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r>
              <a:rPr lang="ru-RU" alt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alt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581695" y="3933056"/>
            <a:ext cx="8280151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Разработчик: Финансовое управление администрации муниципального образования «Город Майкоп»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19671"/>
              </p:ext>
            </p:extLst>
          </p:nvPr>
        </p:nvGraphicFramePr>
        <p:xfrm>
          <a:off x="395288" y="1557338"/>
          <a:ext cx="8604249" cy="5099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5875"/>
                <a:gridCol w="2180412"/>
                <a:gridCol w="1684290"/>
                <a:gridCol w="1041224"/>
                <a:gridCol w="1041224"/>
                <a:gridCol w="1041224"/>
              </a:tblGrid>
              <a:tr h="1074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получателей льготы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Основание  введения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предоставления льготы (экономическая или социальная эффективность)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Порядок применения льготы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получателей льгот  (чел)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выпадающих доходов (тыс. руб.)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12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472458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Ветераны и инвалиды 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СНД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«Город Майкоп»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25 ноября 2005 г. № 754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земельном налоге на территории муниципального образования «Город Майкоп» (с изменениями и дополнениями)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</a:p>
                    <a:p>
                      <a:pPr algn="ctr" fontAlgn="b"/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размере   100%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712">
                <a:tc gridSpan="6"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81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Владельцы имущества из многодетных семей, имеющих пять и более детей в возрасте до 18 лет.</a:t>
                      </a:r>
                    </a:p>
                    <a:p>
                      <a:pPr marL="0" lvl="0" indent="0" algn="l" fontAlgn="b">
                        <a:buFont typeface="+mj-lt"/>
                        <a:buNone/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СНД муниципального образования 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«Город Майкоп» 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26 ноября 2014 г. № 87-рс 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налоге на имущество физических лиц на территории муниципального образования «Город Майкоп»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(с изменениями и дополнениями)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размере   100%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33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219">
                <a:tc>
                  <a:txBody>
                    <a:bodyPr/>
                    <a:lstStyle/>
                    <a:p>
                      <a:pPr marL="0" lvl="0" indent="0" algn="ctr" fontAlgn="b"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147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8889" l="12444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9050"/>
            <a:ext cx="1714500" cy="1714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6804" y="176480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Оценка потерь бюджета муниципального образования </a:t>
            </a:r>
          </a:p>
          <a:p>
            <a:pPr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«Город Майкоп» от предоставления льгот, установленных местными нормативными правовыми актами  по состоянию на 01.01.2020 (по данным МИФНС №1 по РА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Box 5"/>
          <p:cNvSpPr txBox="1">
            <a:spLocks noChangeArrowheads="1"/>
          </p:cNvSpPr>
          <p:nvPr/>
        </p:nvSpPr>
        <p:spPr bwMode="auto">
          <a:xfrm rot="10800000" flipV="1">
            <a:off x="7777163" y="1071563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03154"/>
              </p:ext>
            </p:extLst>
          </p:nvPr>
        </p:nvGraphicFramePr>
        <p:xfrm>
          <a:off x="539552" y="1347789"/>
          <a:ext cx="8280400" cy="4919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0356"/>
                <a:gridCol w="1308632"/>
                <a:gridCol w="1292272"/>
                <a:gridCol w="1329140"/>
              </a:tblGrid>
              <a:tr h="413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Налоги на прибыль, доходы: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565 808,7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633 294,0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835 202,0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 на доходы физических лиц      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565 808,7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633 294,0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835 202,0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Налоги на товары ( работы, услуги ):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22 267,6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24 177,4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27 923,7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341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акцизы по подакцизным товарам (продукции), производимым в РФ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22 267,6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24 177,4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27 923,7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79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Налоги на совокупный доход: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260 321,3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192,1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320 669,4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налог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взимаемый в связи с применением УСН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160 112,7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206 701,5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232 589,1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ед. налог на вмененный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доход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видов деятельности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93 100,2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83 150,5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80 955,3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ед. сельскохозяйственный  налог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4 579,0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1 621,2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4 228,5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налог, взимаемый 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связи 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применением патентной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системы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2 529,4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2 718,9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2 896,5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Налоги на имущество: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200 082,4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195 564,3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205 924,8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налог на имущество физических лиц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32 843,8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40 397,8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54 508,2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- налог на имущество организаций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86 475,3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98 972,3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90 303,4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земельный 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80 763,3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56 194,2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61 113,2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3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Налоги, сборы и регул. платежи  за пользование природ. ресурсами: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6 816,5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6 328,1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5 814,2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23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- налог на добычу общераспространенных полезных ископаемых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328,1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5 814,2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21 913,0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24 525,6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22 632,6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Задолженность и перерасчеты по отмен. налогам и сборам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35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Итого 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077 224,8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1 178 082,4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1 418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166,8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5" y="162263"/>
            <a:ext cx="1368152" cy="963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4099" y="127933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налоговых доходов в бюджет муниципального образования </a:t>
            </a:r>
          </a:p>
          <a:p>
            <a:pPr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«Город Майкоп» в 2017-2019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Box 5"/>
          <p:cNvSpPr txBox="1">
            <a:spLocks noChangeArrowheads="1"/>
          </p:cNvSpPr>
          <p:nvPr/>
        </p:nvSpPr>
        <p:spPr bwMode="auto">
          <a:xfrm>
            <a:off x="8101013" y="1076325"/>
            <a:ext cx="830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85376"/>
              </p:ext>
            </p:extLst>
          </p:nvPr>
        </p:nvGraphicFramePr>
        <p:xfrm>
          <a:off x="323528" y="1324447"/>
          <a:ext cx="8680450" cy="5129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1469"/>
                <a:gridCol w="1423384"/>
                <a:gridCol w="1405591"/>
                <a:gridCol w="1370006"/>
              </a:tblGrid>
              <a:tr h="537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2000" u="none" strike="noStrike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2000" u="none" strike="noStrike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2000" u="none" strike="noStrike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535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Доходы от использования имущества, находящегося в государственной и муниципальной собственности: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74 221,8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70 244,6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74 364,5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3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 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841,7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itchFamily="34" charset="0"/>
                          <a:cs typeface="Times New Roman" pitchFamily="18" charset="0"/>
                        </a:rPr>
                        <a:t>1 333,8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itchFamily="34" charset="0"/>
                          <a:cs typeface="Times New Roman" pitchFamily="18" charset="0"/>
                        </a:rPr>
                        <a:t>786,2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736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73 357,2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itchFamily="34" charset="0"/>
                          <a:cs typeface="Times New Roman" pitchFamily="18" charset="0"/>
                        </a:rPr>
                        <a:t>67 290,2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itchFamily="34" charset="0"/>
                          <a:cs typeface="Times New Roman" pitchFamily="18" charset="0"/>
                        </a:rPr>
                        <a:t>73 208,5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3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 доходы от перечисления части прибыли, остающейся после уплаты налогов и иных обязательных платежей  муниципальных унитарных предприятий, созданных городскими округами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itchFamily="34" charset="0"/>
                          <a:cs typeface="Times New Roman" pitchFamily="18" charset="0"/>
                        </a:rPr>
                        <a:t>1 620,6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itchFamily="34" charset="0"/>
                          <a:cs typeface="Times New Roman" pitchFamily="18" charset="0"/>
                        </a:rPr>
                        <a:t>369,8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Платежи при пользовании природными ресурсами: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4 125,3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3 980,4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7 022,8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4 125,3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itchFamily="34" charset="0"/>
                          <a:cs typeface="Times New Roman" pitchFamily="18" charset="0"/>
                        </a:rPr>
                        <a:t>3 980,4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itchFamily="34" charset="0"/>
                          <a:cs typeface="Times New Roman" pitchFamily="18" charset="0"/>
                        </a:rPr>
                        <a:t>7 022,8</a:t>
                      </a:r>
                      <a:endParaRPr lang="ru-RU" sz="120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59 620,2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11 323,6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3 489,3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59 405,3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46 326,5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31 813,1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Административные платежи и сборы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2 416,9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140,2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Штрафы, санкции, возмещение ущерба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39 752,5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23 676,1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25 691,5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1 768,6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4 271,7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Итого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241 310,6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159 963,1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Calibri" pitchFamily="34" charset="0"/>
                          <a:cs typeface="Times New Roman" pitchFamily="18" charset="0"/>
                        </a:rPr>
                        <a:t>142 384,6</a:t>
                      </a:r>
                      <a:endParaRPr lang="ru-RU" sz="1200" b="1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72829" y="60662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доходов в бюджет муниципального образования 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«Город Майкоп» в 2017-2019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328613"/>
            <a:ext cx="6273800" cy="6953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br>
              <a:rPr lang="ru-RU" alt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650" y="836613"/>
            <a:ext cx="12954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Arial" charset="0"/>
              </a:rPr>
              <a:t>тыс. руб.</a:t>
            </a:r>
          </a:p>
        </p:txBody>
      </p:sp>
      <p:graphicFrame>
        <p:nvGraphicFramePr>
          <p:cNvPr id="30724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81530"/>
              </p:ext>
            </p:extLst>
          </p:nvPr>
        </p:nvGraphicFramePr>
        <p:xfrm>
          <a:off x="738188" y="1236663"/>
          <a:ext cx="7677150" cy="540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8" name="Лист" r:id="rId3" imgW="7524784" imgH="5295854" progId="Excel.Sheet.8">
                  <p:embed/>
                </p:oleObj>
              </mc:Choice>
              <mc:Fallback>
                <p:oleObj name="Лист" r:id="rId3" imgW="7524784" imgH="5295854" progId="Excel.Sheet.8">
                  <p:embed/>
                  <p:pic>
                    <p:nvPicPr>
                      <p:cNvPr id="0" name="Объект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236663"/>
                        <a:ext cx="7677150" cy="54022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234950"/>
            <a:ext cx="900112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effectLst/>
              </a:rPr>
              <a:t>                 </a:t>
            </a:r>
            <a:r>
              <a:rPr lang="ru-RU" alt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поступлений по основным доходным источникам</a:t>
            </a:r>
          </a:p>
        </p:txBody>
      </p:sp>
      <p:sp>
        <p:nvSpPr>
          <p:cNvPr id="34834" name="TextBox 15"/>
          <p:cNvSpPr txBox="1">
            <a:spLocks noChangeArrowheads="1"/>
          </p:cNvSpPr>
          <p:nvPr/>
        </p:nvSpPr>
        <p:spPr bwMode="auto">
          <a:xfrm>
            <a:off x="7241381" y="944563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200" dirty="0"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3466" y="5661248"/>
            <a:ext cx="8356416" cy="803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7" name="TextBox 30"/>
          <p:cNvSpPr txBox="1">
            <a:spLocks noChangeArrowheads="1"/>
          </p:cNvSpPr>
          <p:nvPr/>
        </p:nvSpPr>
        <p:spPr bwMode="auto">
          <a:xfrm>
            <a:off x="935038" y="5643563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НДФЛ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853646" y="6187371"/>
            <a:ext cx="142876" cy="142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14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15385" y="6194299"/>
            <a:ext cx="142876" cy="142876"/>
          </a:xfrm>
          <a:prstGeom prst="rect">
            <a:avLst/>
          </a:prstGeom>
          <a:solidFill>
            <a:srgbClr val="92D05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14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51" name="TextBox 45"/>
          <p:cNvSpPr txBox="1">
            <a:spLocks noChangeArrowheads="1"/>
          </p:cNvSpPr>
          <p:nvPr/>
        </p:nvSpPr>
        <p:spPr bwMode="auto">
          <a:xfrm>
            <a:off x="5067300" y="6089650"/>
            <a:ext cx="2665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6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2019 год</a:t>
            </a:r>
            <a:endParaRPr kumimoji="1" lang="ru-RU" sz="1600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4852" name="TextBox 46"/>
          <p:cNvSpPr txBox="1">
            <a:spLocks noChangeArrowheads="1"/>
          </p:cNvSpPr>
          <p:nvPr/>
        </p:nvSpPr>
        <p:spPr bwMode="auto">
          <a:xfrm>
            <a:off x="2555875" y="6089650"/>
            <a:ext cx="1792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6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2018 </a:t>
            </a:r>
            <a:r>
              <a:rPr kumimoji="1" lang="ru-RU" sz="1600" dirty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9483" y="2085990"/>
            <a:ext cx="753162" cy="356513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633 294,0</a:t>
            </a:r>
            <a:endParaRPr kumimoji="1" lang="ru-RU" sz="20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20725" y="908050"/>
            <a:ext cx="1763713" cy="7556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9E47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+31,9%</a:t>
            </a:r>
            <a:endParaRPr kumimoji="1" lang="ru-RU" sz="2000" b="1" dirty="0">
              <a:solidFill>
                <a:srgbClr val="009E47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9E47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(+201 908,0</a:t>
            </a:r>
            <a:r>
              <a:rPr kumimoji="1" lang="ru-RU" sz="2000" b="1" dirty="0" smtClean="0">
                <a:solidFill>
                  <a:srgbClr val="009E47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)</a:t>
            </a:r>
            <a:endParaRPr kumimoji="1" lang="ru-RU" sz="2000" b="1" dirty="0">
              <a:solidFill>
                <a:srgbClr val="009E47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71787" y="1862138"/>
            <a:ext cx="753162" cy="37814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835 202,0</a:t>
            </a:r>
            <a:endParaRPr kumimoji="1" lang="ru-RU" sz="20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2771775" y="5649913"/>
            <a:ext cx="181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53061" y="3705226"/>
            <a:ext cx="753162" cy="196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294 192,1</a:t>
            </a:r>
            <a:endParaRPr kumimoji="1" lang="ru-RU" sz="20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771774" y="1720850"/>
            <a:ext cx="1457325" cy="625475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+9%</a:t>
            </a:r>
            <a:endParaRPr kumimoji="1" lang="ru-RU" sz="20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(+26 477,3)</a:t>
            </a:r>
            <a:endParaRPr kumimoji="1" lang="ru-RU" sz="14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05365" y="3428206"/>
            <a:ext cx="753162" cy="2229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320 669,4</a:t>
            </a:r>
            <a:endParaRPr kumimoji="1" lang="ru-RU" sz="20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4591050" y="5653088"/>
            <a:ext cx="2263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Государственная пошлина</a:t>
            </a:r>
            <a:endParaRPr kumimoji="1" lang="ru-RU" sz="1400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48279" y="4757738"/>
            <a:ext cx="753162" cy="90235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24 525,6</a:t>
            </a:r>
            <a:endParaRPr kumimoji="1" lang="ru-RU" sz="14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794250" y="2457450"/>
            <a:ext cx="1558925" cy="6477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-7,7%</a:t>
            </a:r>
            <a:endParaRPr kumimoji="1" lang="ru-RU" sz="20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-1 893,0)</a:t>
            </a:r>
            <a:endParaRPr kumimoji="1" lang="ru-RU" sz="14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00583" y="4897018"/>
            <a:ext cx="753162" cy="764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22 632,6</a:t>
            </a:r>
            <a:endParaRPr kumimoji="1" lang="ru-RU" sz="14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6977063" y="5657850"/>
            <a:ext cx="1792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1400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</a:t>
            </a:r>
            <a:endParaRPr kumimoji="1" lang="ru-RU" sz="1400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60232" y="4150474"/>
            <a:ext cx="974787" cy="149308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70 244,6</a:t>
            </a:r>
            <a:endParaRPr kumimoji="1" lang="ru-RU" sz="14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854825" y="1728009"/>
            <a:ext cx="1756990" cy="715962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+5,9%</a:t>
            </a:r>
            <a:endParaRPr kumimoji="1" lang="ru-RU" sz="20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(+4 119,9)</a:t>
            </a:r>
            <a:endParaRPr kumimoji="1" lang="ru-RU" sz="1400" b="1" dirty="0">
              <a:solidFill>
                <a:srgbClr val="00B05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34159" y="3998724"/>
            <a:ext cx="970287" cy="16705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 smtClean="0">
                <a:solidFill>
                  <a:srgbClr val="00206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>
                        <a:lumMod val="200000"/>
                        <a:satMod val="200000"/>
                      </a:srgbClr>
                    </a:outerShdw>
                  </a:cont>
                  <a:cont type="tree" name="">
                    <a:effect ref="fillLine"/>
                    <a:outerShdw dist="38100" dir="2700000" algn="tl">
                      <a:srgbClr val="FFFFFF">
                        <a:lumMod val="60000"/>
                        <a:satMod val="60000"/>
                      </a:srgbClr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74 364,5</a:t>
            </a:r>
            <a:endParaRPr kumimoji="1" lang="ru-RU" sz="1400" b="1" dirty="0">
              <a:solidFill>
                <a:srgbClr val="002060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819150" y="1773238"/>
            <a:ext cx="1128713" cy="177800"/>
          </a:xfrm>
          <a:prstGeom prst="line">
            <a:avLst/>
          </a:prstGeom>
          <a:ln w="19050">
            <a:solidFill>
              <a:srgbClr val="009E47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917184" y="2810545"/>
            <a:ext cx="1376362" cy="312737"/>
          </a:xfrm>
          <a:prstGeom prst="line">
            <a:avLst/>
          </a:prstGeom>
          <a:ln w="19050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067300" y="4150474"/>
            <a:ext cx="1017588" cy="229439"/>
          </a:xfrm>
          <a:prstGeom prst="line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147625" y="3428206"/>
            <a:ext cx="1109662" cy="400050"/>
          </a:xfrm>
          <a:prstGeom prst="line">
            <a:avLst/>
          </a:prstGeom>
          <a:ln w="19050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46110"/>
              </p:ext>
            </p:extLst>
          </p:nvPr>
        </p:nvGraphicFramePr>
        <p:xfrm>
          <a:off x="1150938" y="1112838"/>
          <a:ext cx="6253162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0" name="Лист" r:id="rId4" imgW="3672921" imgH="2750893" progId="Excel.Sheet.8">
                  <p:embed/>
                </p:oleObj>
              </mc:Choice>
              <mc:Fallback>
                <p:oleObj name="Лист" r:id="rId4" imgW="3672921" imgH="27508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112838"/>
                        <a:ext cx="6253162" cy="466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6227763" y="2035175"/>
            <a:ext cx="2359025" cy="911225"/>
          </a:xfrm>
          <a:prstGeom prst="rect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>
              <a:defRPr/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06" name="Rectangle 16"/>
          <p:cNvSpPr>
            <a:spLocks noChangeArrowheads="1"/>
          </p:cNvSpPr>
          <p:nvPr/>
        </p:nvSpPr>
        <p:spPr bwMode="auto">
          <a:xfrm>
            <a:off x="387350" y="2035175"/>
            <a:ext cx="2024063" cy="911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>
              <a:defRPr/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2989263" y="3284538"/>
            <a:ext cx="792162" cy="360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91</a:t>
            </a:r>
            <a:r>
              <a:rPr kumimoji="1"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%</a:t>
            </a:r>
            <a:endParaRPr kumimoji="1" 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08" name="AutoShape 18"/>
          <p:cNvSpPr>
            <a:spLocks noChangeArrowheads="1"/>
          </p:cNvSpPr>
          <p:nvPr/>
        </p:nvSpPr>
        <p:spPr bwMode="auto">
          <a:xfrm>
            <a:off x="5076825" y="3295650"/>
            <a:ext cx="647700" cy="433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kumimoji="1"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9</a:t>
            </a:r>
            <a:r>
              <a:rPr kumimoji="1"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%</a:t>
            </a:r>
            <a:endParaRPr kumimoji="1" 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14" name="Rectangle 30"/>
          <p:cNvSpPr>
            <a:spLocks noChangeArrowheads="1"/>
          </p:cNvSpPr>
          <p:nvPr/>
        </p:nvSpPr>
        <p:spPr bwMode="auto">
          <a:xfrm>
            <a:off x="3197225" y="5300663"/>
            <a:ext cx="3030538" cy="1225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r>
              <a:rPr kumimoji="1" lang="ru-RU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>
              <a:defRPr/>
            </a:pPr>
            <a:r>
              <a:rPr kumimoji="1"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1 560 551,4 тыс</a:t>
            </a:r>
            <a:r>
              <a:rPr kumimoji="1"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4115" name="AutoShape 31"/>
          <p:cNvSpPr>
            <a:spLocks noChangeArrowheads="1"/>
          </p:cNvSpPr>
          <p:nvPr/>
        </p:nvSpPr>
        <p:spPr bwMode="auto">
          <a:xfrm>
            <a:off x="496887" y="3621088"/>
            <a:ext cx="1804987" cy="682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1"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1 418 166,8</a:t>
            </a:r>
            <a:endParaRPr kumimoji="1"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kumimoji="1"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16" name="AutoShape 32"/>
          <p:cNvSpPr>
            <a:spLocks noChangeArrowheads="1"/>
          </p:cNvSpPr>
          <p:nvPr/>
        </p:nvSpPr>
        <p:spPr bwMode="auto">
          <a:xfrm>
            <a:off x="6761163" y="3625205"/>
            <a:ext cx="2132012" cy="682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1"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142 384,6</a:t>
            </a:r>
            <a:endParaRPr kumimoji="1"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kumimoji="1" lang="ru-RU" b="1" dirty="0">
                <a:effectDag name="">
                  <a:cont type="tree" name="">
                    <a:effect ref="fillLine"/>
                    <a:outerShdw dist="38100" dir="13500000" algn="br">
                      <a:srgbClr val="FF55FF"/>
                    </a:outerShdw>
                  </a:cont>
                  <a:cont type="tree" name="">
                    <a:effect ref="fillLine"/>
                    <a:outerShdw dist="38100" dir="2700000" algn="tl">
                      <a:srgbClr val="980099"/>
                    </a:outerShdw>
                  </a:cont>
                  <a:effect ref="fillLine"/>
                </a:effectDag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107950" y="260350"/>
            <a:ext cx="8666163" cy="87788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 anchor="ctr"/>
          <a:lstStyle/>
          <a:p>
            <a:pPr>
              <a:defRPr/>
            </a:pPr>
            <a:r>
              <a:rPr lang="ru-RU" sz="1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Структура поступлений налоговых и неналоговых доходов в бюджет по видам       за 2019 год</a:t>
            </a:r>
            <a:endParaRPr lang="ru-RU" sz="1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596188" y="1468438"/>
            <a:ext cx="1562100" cy="11414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endParaRPr kumimoji="1" lang="ru-RU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751" y="420383"/>
            <a:ext cx="6852498" cy="556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84183"/>
              </p:ext>
            </p:extLst>
          </p:nvPr>
        </p:nvGraphicFramePr>
        <p:xfrm>
          <a:off x="1043608" y="404664"/>
          <a:ext cx="7200800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Диаграмма" r:id="rId4" imgW="5749026" imgH="5175953" progId="Excel.Chart.8">
                  <p:embed/>
                </p:oleObj>
              </mc:Choice>
              <mc:Fallback>
                <p:oleObj name="Диаграмма" r:id="rId4" imgW="5749026" imgH="517595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4664"/>
                        <a:ext cx="7200800" cy="5832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29440"/>
              </p:ext>
            </p:extLst>
          </p:nvPr>
        </p:nvGraphicFramePr>
        <p:xfrm>
          <a:off x="250825" y="1546225"/>
          <a:ext cx="8713788" cy="5144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7119"/>
                <a:gridCol w="1080120"/>
                <a:gridCol w="648072"/>
                <a:gridCol w="1008112"/>
                <a:gridCol w="576064"/>
                <a:gridCol w="1002645"/>
                <a:gridCol w="581656"/>
              </a:tblGrid>
              <a:tr h="4093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5"/>
                    </a:solidFill>
                  </a:tcPr>
                </a:tc>
              </a:tr>
              <a:tr h="347296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182 841,8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200 259,8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221 241,3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27 555,1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28 342,3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34 017,7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531 049,2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429 467,0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602 916,7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366 644,8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418 516,0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1 501 051,3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1 556 772,1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2 400 799,6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129 780,2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139 359,9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245 220,5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209 899,4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220 000,8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14 782,9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47 646,8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51 875,6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массовой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21 446,9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25 481,1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26 847,3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6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долга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35 103,2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28 559,9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39 691,9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33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3 009 979,8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3 032 433,1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4 175 088,1</a:t>
                      </a: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19" marR="7619" marT="761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97424"/>
              </p:ext>
            </p:extLst>
          </p:nvPr>
        </p:nvGraphicFramePr>
        <p:xfrm>
          <a:off x="1403350" y="303213"/>
          <a:ext cx="7561263" cy="8223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561263"/>
              </a:tblGrid>
              <a:tr h="82232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Динамика расходов муниципального бюджета 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«Город Майкоп» </a:t>
                      </a:r>
                      <a:r>
                        <a:rPr lang="ru-RU" sz="18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2017 – 2019 гг</a:t>
                      </a:r>
                      <a:r>
                        <a:rPr lang="ru-RU" sz="18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kern="1200" baseline="0" dirty="0">
                        <a:solidFill>
                          <a:srgbClr val="0000FF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0" marR="7620" marT="7627" marB="0" anchor="ctr"/>
                </a:tc>
              </a:tr>
            </a:tbl>
          </a:graphicData>
        </a:graphic>
      </p:graphicFrame>
      <p:sp>
        <p:nvSpPr>
          <p:cNvPr id="34934" name="TextBox 5"/>
          <p:cNvSpPr txBox="1">
            <a:spLocks noChangeArrowheads="1"/>
          </p:cNvSpPr>
          <p:nvPr/>
        </p:nvSpPr>
        <p:spPr bwMode="auto">
          <a:xfrm rot="10800000" flipV="1">
            <a:off x="7812088" y="1268413"/>
            <a:ext cx="1152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34819" name="Picture 3" descr="D:\User\Pictures\Solutions3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009"/>
            <a:ext cx="1852067" cy="13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8027988" y="1341438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80533"/>
              </p:ext>
            </p:extLst>
          </p:nvPr>
        </p:nvGraphicFramePr>
        <p:xfrm>
          <a:off x="250825" y="1628775"/>
          <a:ext cx="8713788" cy="4932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0646"/>
                <a:gridCol w="1183863"/>
                <a:gridCol w="1170099"/>
                <a:gridCol w="1459180"/>
              </a:tblGrid>
              <a:tr h="591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5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231 072,9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221 241,3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3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1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13 870,8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13 750,7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5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84 008,4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82 532,6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7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Резервные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104 090,6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100 408,8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3" y="400218"/>
            <a:ext cx="1258927" cy="10868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347436"/>
            <a:ext cx="5526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по разделу «Общегосударственные вопросы» в 2019 году составили 221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241,3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6989220"/>
              </p:ext>
            </p:extLst>
          </p:nvPr>
        </p:nvGraphicFramePr>
        <p:xfrm>
          <a:off x="467544" y="764704"/>
          <a:ext cx="8480623" cy="64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90615749"/>
              </p:ext>
            </p:extLst>
          </p:nvPr>
        </p:nvGraphicFramePr>
        <p:xfrm>
          <a:off x="4625914" y="4365104"/>
          <a:ext cx="4032448" cy="172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6871" name="Группа 2"/>
          <p:cNvGrpSpPr>
            <a:grpSpLocks/>
          </p:cNvGrpSpPr>
          <p:nvPr/>
        </p:nvGrpSpPr>
        <p:grpSpPr bwMode="auto">
          <a:xfrm>
            <a:off x="539554" y="692693"/>
            <a:ext cx="8136901" cy="2343440"/>
            <a:chOff x="2051048" y="3974726"/>
            <a:chExt cx="6445847" cy="1954218"/>
          </a:xfrm>
          <a:solidFill>
            <a:schemeClr val="accent2">
              <a:lumMod val="40000"/>
              <a:lumOff val="60000"/>
            </a:schemeClr>
          </a:solidFill>
          <a:effectLst/>
        </p:grpSpPr>
        <p:sp>
          <p:nvSpPr>
            <p:cNvPr id="29" name="Прямоугольник 28"/>
            <p:cNvSpPr/>
            <p:nvPr/>
          </p:nvSpPr>
          <p:spPr>
            <a:xfrm>
              <a:off x="5872922" y="5209978"/>
              <a:ext cx="936712" cy="718965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Совет народных депутатов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241952" y="5209978"/>
              <a:ext cx="969730" cy="718966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Контрольно-счетная палата</a:t>
              </a:r>
            </a:p>
          </p:txBody>
        </p:sp>
        <p:sp>
          <p:nvSpPr>
            <p:cNvPr id="32" name="Выноска со стрелкой вниз 31"/>
            <p:cNvSpPr/>
            <p:nvPr/>
          </p:nvSpPr>
          <p:spPr>
            <a:xfrm>
              <a:off x="2051048" y="3974726"/>
              <a:ext cx="6445847" cy="1156193"/>
            </a:xfrm>
            <a:prstGeom prst="downArrowCallou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Система органов местного самоуправления муниципального образования «Город Майкоп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в 2019 году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73038" y="2128399"/>
            <a:ext cx="300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331640" y="2173969"/>
            <a:ext cx="3168352" cy="862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Администрация муниципального образования «Город Майкоп»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29" y="3640435"/>
            <a:ext cx="2117263" cy="2930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908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82933"/>
              </p:ext>
            </p:extLst>
          </p:nvPr>
        </p:nvGraphicFramePr>
        <p:xfrm>
          <a:off x="337009" y="4581128"/>
          <a:ext cx="8527925" cy="186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4164"/>
                <a:gridCol w="1081727"/>
                <a:gridCol w="1222211"/>
                <a:gridCol w="1109823"/>
              </a:tblGrid>
              <a:tr h="351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34 696,6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34 696,6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918" name="TextBox 5"/>
          <p:cNvSpPr txBox="1">
            <a:spLocks noChangeArrowheads="1"/>
          </p:cNvSpPr>
          <p:nvPr/>
        </p:nvSpPr>
        <p:spPr bwMode="auto">
          <a:xfrm>
            <a:off x="7790978" y="4227214"/>
            <a:ext cx="1119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32296"/>
            <a:ext cx="8540411" cy="3437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11663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по разделу «Национальная безопасность и правоохранительная деятельность» в 2019 году составили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34 017,7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70907"/>
              </p:ext>
            </p:extLst>
          </p:nvPr>
        </p:nvGraphicFramePr>
        <p:xfrm>
          <a:off x="620713" y="3975100"/>
          <a:ext cx="7931150" cy="2797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3037"/>
                <a:gridCol w="1203518"/>
                <a:gridCol w="1359818"/>
                <a:gridCol w="1234777"/>
              </a:tblGrid>
              <a:tr h="541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0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624 768,0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602 916,7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Сельское хозяйство и рыболовство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797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Водное хозяйство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Транспорт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45 695,1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45 695,1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532 305,7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510 465,4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Связь и информатика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8 701,9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8 701,9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1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национальной экономики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22 135,7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967" name="TextBox 3"/>
          <p:cNvSpPr txBox="1">
            <a:spLocks noChangeArrowheads="1"/>
          </p:cNvSpPr>
          <p:nvPr/>
        </p:nvSpPr>
        <p:spPr bwMode="auto">
          <a:xfrm>
            <a:off x="7299934" y="766762"/>
            <a:ext cx="111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6476" y="116632"/>
            <a:ext cx="8456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национальную экономику в 2019 году составили</a:t>
            </a:r>
          </a:p>
          <a:p>
            <a:pPr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602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916,7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90600"/>
            <a:ext cx="7776864" cy="2870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49494"/>
              </p:ext>
            </p:extLst>
          </p:nvPr>
        </p:nvGraphicFramePr>
        <p:xfrm>
          <a:off x="214313" y="4281488"/>
          <a:ext cx="8672513" cy="232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5690"/>
                <a:gridCol w="1633388"/>
                <a:gridCol w="1497272"/>
                <a:gridCol w="1536163"/>
              </a:tblGrid>
              <a:tr h="517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8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858 289,2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418 516,0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35 330,1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467 818,7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45 247,9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282 227,5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267 154,0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жилищно-коммунального хозяйства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72 912,9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72 238,3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81" name="TextBox 3"/>
          <p:cNvSpPr txBox="1">
            <a:spLocks noChangeArrowheads="1"/>
          </p:cNvSpPr>
          <p:nvPr/>
        </p:nvSpPr>
        <p:spPr bwMode="auto">
          <a:xfrm>
            <a:off x="8024813" y="4005263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124744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2019 году</a:t>
            </a:r>
          </a:p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составили 418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516,0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01" y1="96667" x2="4301" y2="24762"/>
                        <a14:foregroundMark x1="4301" y1="24762" x2="49462" y2="3810"/>
                        <a14:foregroundMark x1="49462" y1="4286" x2="63978" y2="9048"/>
                        <a14:foregroundMark x1="3763" y1="96667" x2="95161" y2="96667"/>
                        <a14:foregroundMark x1="94624" y1="97143" x2="95161" y2="24762"/>
                        <a14:foregroundMark x1="73656" y1="4286" x2="73656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3926"/>
            <a:ext cx="2232248" cy="2603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50368"/>
              </p:ext>
            </p:extLst>
          </p:nvPr>
        </p:nvGraphicFramePr>
        <p:xfrm>
          <a:off x="250825" y="4164013"/>
          <a:ext cx="8605838" cy="2511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8185"/>
                <a:gridCol w="1452710"/>
                <a:gridCol w="1419693"/>
                <a:gridCol w="1535250"/>
              </a:tblGrid>
              <a:tr h="556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6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2 404 661,3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2 400 799,6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0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Дошкольное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1 106 964,7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1 106 490,1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Общее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1 152 419,7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1 150 085,1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Дополнительное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79 195,0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Молодежная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14 068,2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13 773,2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52 013,7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51 256,2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10" name="TextBox 6"/>
          <p:cNvSpPr txBox="1">
            <a:spLocks noChangeArrowheads="1"/>
          </p:cNvSpPr>
          <p:nvPr/>
        </p:nvSpPr>
        <p:spPr bwMode="auto">
          <a:xfrm>
            <a:off x="8024813" y="3946525"/>
            <a:ext cx="111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6" name="Picture 52" descr="D:\User\Рабочий стол\learning-bachelor-s-degree-vector-school-suppl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347864" cy="27651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40768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образование в 2019 году составили </a:t>
            </a:r>
          </a:p>
          <a:p>
            <a:pPr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2 400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799,6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45512"/>
              </p:ext>
            </p:extLst>
          </p:nvPr>
        </p:nvGraphicFramePr>
        <p:xfrm>
          <a:off x="209697" y="4864100"/>
          <a:ext cx="8823326" cy="1620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2887"/>
                <a:gridCol w="1493179"/>
                <a:gridCol w="1459242"/>
                <a:gridCol w="1578018"/>
              </a:tblGrid>
              <a:tr h="55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9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159 795,6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159 181,2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145 920,0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145 570,0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36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культуры, кинематографии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13 875,6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2019" name="TextBox 3"/>
          <p:cNvSpPr txBox="1">
            <a:spLocks noChangeArrowheads="1"/>
          </p:cNvSpPr>
          <p:nvPr/>
        </p:nvSpPr>
        <p:spPr bwMode="auto">
          <a:xfrm>
            <a:off x="7935277" y="4520926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86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культуру, кинематографию в 2019 году </a:t>
            </a:r>
          </a:p>
          <a:p>
            <a:pPr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составили 159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181,2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2039"/>
            <a:ext cx="7272808" cy="33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8026"/>
            <a:ext cx="8712968" cy="367047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62276"/>
              </p:ext>
            </p:extLst>
          </p:nvPr>
        </p:nvGraphicFramePr>
        <p:xfrm>
          <a:off x="179512" y="4532313"/>
          <a:ext cx="8747125" cy="1914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2281"/>
                <a:gridCol w="1260569"/>
                <a:gridCol w="1183706"/>
                <a:gridCol w="1260569"/>
              </a:tblGrid>
              <a:tr h="556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0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221 704,5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Пенсионное обеспечение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16 481,2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Социальное обеспечение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Охрана семьи и детства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200 087,5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198 648,6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социальной политики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053" name="TextBox 6"/>
          <p:cNvSpPr txBox="1">
            <a:spLocks noChangeArrowheads="1"/>
          </p:cNvSpPr>
          <p:nvPr/>
        </p:nvSpPr>
        <p:spPr bwMode="auto">
          <a:xfrm>
            <a:off x="7884368" y="4230686"/>
            <a:ext cx="111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03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социальную политику в 2019 году составили </a:t>
            </a:r>
          </a:p>
          <a:p>
            <a:pPr defTabSz="866775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220 000,8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5810"/>
              </p:ext>
            </p:extLst>
          </p:nvPr>
        </p:nvGraphicFramePr>
        <p:xfrm>
          <a:off x="233362" y="4791869"/>
          <a:ext cx="8677275" cy="1797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2013"/>
                <a:gridCol w="1250504"/>
                <a:gridCol w="1174254"/>
                <a:gridCol w="1250504"/>
              </a:tblGrid>
              <a:tr h="556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52 071,6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51 875,6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0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34 928,5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34 928,5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0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Массовый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Другие вопросы в области физической культуры и спорта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4 843,8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4 843,8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1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072" name="TextBox 3"/>
          <p:cNvSpPr txBox="1">
            <a:spLocks noChangeArrowheads="1"/>
          </p:cNvSpPr>
          <p:nvPr/>
        </p:nvSpPr>
        <p:spPr bwMode="auto">
          <a:xfrm>
            <a:off x="8024812" y="4514057"/>
            <a:ext cx="1119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455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 в 2019 году </a:t>
            </a:r>
          </a:p>
          <a:p>
            <a:pPr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составили 51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875,6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100000" l="0" r="100000">
                        <a14:foregroundMark x1="600" y1="29773" x2="99800" y2="60841"/>
                        <a14:foregroundMark x1="41800" y1="59223" x2="600" y2="46602"/>
                        <a14:foregroundMark x1="37400" y1="56634" x2="21400" y2="59871"/>
                        <a14:foregroundMark x1="62400" y1="55663" x2="89600" y2="64078"/>
                        <a14:foregroundMark x1="73200" y1="45631" x2="99800" y2="50809"/>
                        <a14:foregroundMark x1="53200" y1="29126" x2="53800" y2="37864"/>
                        <a14:foregroundMark x1="61800" y1="29126" x2="61800" y2="34628"/>
                        <a14:foregroundMark x1="62200" y1="28803" x2="61000" y2="29773"/>
                        <a14:foregroundMark x1="52200" y1="29450" x2="53000" y2="27184"/>
                        <a14:foregroundMark x1="62800" y1="28155" x2="62400" y2="27832"/>
                        <a14:backgroundMark x1="49800" y1="36246" x2="47800" y2="22654"/>
                        <a14:backgroundMark x1="58800" y1="30097" x2="57800" y2="3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424936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46580"/>
              </p:ext>
            </p:extLst>
          </p:nvPr>
        </p:nvGraphicFramePr>
        <p:xfrm>
          <a:off x="395536" y="4863306"/>
          <a:ext cx="8604250" cy="1490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019"/>
                <a:gridCol w="1441396"/>
                <a:gridCol w="1294314"/>
                <a:gridCol w="1485521"/>
              </a:tblGrid>
              <a:tr h="556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массовой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26 847,3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26 847,3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Телевидение и радиовещание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Периодическая печать и издательства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091" name="TextBox 5"/>
          <p:cNvSpPr txBox="1">
            <a:spLocks noChangeArrowheads="1"/>
          </p:cNvSpPr>
          <p:nvPr/>
        </p:nvSpPr>
        <p:spPr bwMode="auto">
          <a:xfrm>
            <a:off x="7778502" y="4585493"/>
            <a:ext cx="111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656413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средства массовой информации в 2019 году </a:t>
            </a:r>
          </a:p>
          <a:p>
            <a:pPr defTabSz="866775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составили 26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847,3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0" y="657224"/>
            <a:ext cx="4762500" cy="4067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65" y="4525962"/>
            <a:ext cx="1666875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0994"/>
              </p:ext>
            </p:extLst>
          </p:nvPr>
        </p:nvGraphicFramePr>
        <p:xfrm>
          <a:off x="317451" y="4935537"/>
          <a:ext cx="8604250" cy="149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020"/>
                <a:gridCol w="1441396"/>
                <a:gridCol w="1294314"/>
                <a:gridCol w="1485520"/>
              </a:tblGrid>
              <a:tr h="55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42 739,1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39 691,9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7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Обслуживание государственного внутреннего и муниципального долга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42 739,1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39 691,9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110" name="TextBox 3"/>
          <p:cNvSpPr txBox="1">
            <a:spLocks noChangeArrowheads="1"/>
          </p:cNvSpPr>
          <p:nvPr/>
        </p:nvSpPr>
        <p:spPr bwMode="auto">
          <a:xfrm>
            <a:off x="7821563" y="4659312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980728"/>
            <a:ext cx="3562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государственного долга в 2019 году</a:t>
            </a:r>
          </a:p>
          <a:p>
            <a:pPr algn="l" defTabSz="866775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составили 39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691,9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032448" cy="3725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23850"/>
            <a:ext cx="8479606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800" b="1" dirty="0">
                <a:latin typeface="Times New Roman" pitchFamily="18" charset="0"/>
                <a:ea typeface="+mj-ea"/>
                <a:cs typeface="Times New Roman" pitchFamily="18" charset="0"/>
              </a:rPr>
              <a:t>Программно-целевые расходы муниципального бюджета муниципального образования «Город Майкоп»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250824" y="1196752"/>
            <a:ext cx="86963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05923941"/>
              </p:ext>
            </p:extLst>
          </p:nvPr>
        </p:nvGraphicFramePr>
        <p:xfrm>
          <a:off x="1522728" y="2492896"/>
          <a:ext cx="6152515" cy="364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665" y="260649"/>
            <a:ext cx="6984776" cy="864096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Основные показатели социально-экономического развития муниципального образования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«Город Майкоп» за 2019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48472478"/>
              </p:ext>
            </p:extLst>
          </p:nvPr>
        </p:nvGraphicFramePr>
        <p:xfrm>
          <a:off x="395536" y="1196753"/>
          <a:ext cx="8352928" cy="4393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814"/>
                <a:gridCol w="3281781"/>
                <a:gridCol w="851379"/>
                <a:gridCol w="1215080"/>
                <a:gridCol w="1337704"/>
                <a:gridCol w="1088170"/>
              </a:tblGrid>
              <a:tr h="68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04" marR="6760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04" marR="6760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04" marR="6760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04" marR="6760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04" marR="6760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04" marR="6760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Объем отгруженных товаров собственного производства по видам деятельности, всего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18 506,5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18 284,2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98,8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Среднесписочная численность по крупным и средним предприятиям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37 273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36 310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97,4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Фонд оплаты труда по крупным и средним предприятиям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14 172,2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14 357,7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101,3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Прибыль прибыльных организаций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4 955,4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1 650,4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Сальдо прибылей и убытков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4 858,4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1 014,5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Стоимость основных фондов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15 142,1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Оборот розничной торговли по крупным и средним предприятиям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32 706,9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12 955,0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Оборот общественного питания по крупным и средним предприятиям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1 840,5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590,5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Объем платных услуг населению по крупным и средним предприятиям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11 563,4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8 246,4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Инвестиции в основной капитал по крупным и средним предприятиям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млн. рублей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4 493,1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6 934,8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0" y="260648"/>
            <a:ext cx="1192552" cy="735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26853"/>
              </p:ext>
            </p:extLst>
          </p:nvPr>
        </p:nvGraphicFramePr>
        <p:xfrm>
          <a:off x="251520" y="980728"/>
          <a:ext cx="8543676" cy="5167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2961"/>
                <a:gridCol w="843675"/>
                <a:gridCol w="843675"/>
                <a:gridCol w="1043365"/>
              </a:tblGrid>
              <a:tr h="338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154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2018 -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3 608,0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3 606,7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малого и среднего предпринимательства муниципального образования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2018 -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«Защита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45 526,6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42 090,3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92,5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общественного транспорта в муниципальном образовании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695,1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45 695,1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«Адресная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социальная помощь малоимущим гражданам и другим категориям граждан, находящимся в трудной жизненной ситуации на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3 002,0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3 001,9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«Доступная среда»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муниципального образования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2018 -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жильем молодых семей на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99 748,5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99 483,9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малоимущих граждан жилыми помещениями по договорам социального найма в муниципальном образовании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1 351,7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1 351,7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«Профилактика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безнадзорности и правонарушений несовершеннолетних (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.)»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«Формирование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благоприятной инвестиционной среды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«Энергосбережение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 повышение энергетической эффективности в муниципальном образовании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3 200,0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«Информатизация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Администрации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8 701,9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8 701,9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безопасности дорожного движения в муниципальном образовании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3 635,2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635,2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системы образования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2018-202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2 350 967,6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2 348 134,3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550" y="260350"/>
            <a:ext cx="72009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66775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Расходы муниципального бюджета на реализацию программных и внепрограммных мероприятий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75803"/>
              </p:ext>
            </p:extLst>
          </p:nvPr>
        </p:nvGraphicFramePr>
        <p:xfrm>
          <a:off x="395536" y="332657"/>
          <a:ext cx="8569325" cy="586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9572"/>
                <a:gridCol w="960169"/>
                <a:gridCol w="874107"/>
                <a:gridCol w="1165477"/>
              </a:tblGrid>
              <a:tr h="447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2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«Переселение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граждан из жилых помещений, которые в установленном порядке признаны непригодными для проживания и ремонту и реконструкции не подлежат, из жилых помещений, признанных непригодными для проживания и расположенных в аварийных многоквартирных домах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19 051,3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17 597,0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92,4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территориального общественного самоуправления в муниципальном образовании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23 673,6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23 103,8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97,6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«Профилактика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правонарушений в муниципальном образовании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7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культуры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2018 -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171 790,0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171 175,5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99,6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2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«Молодежь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столицы Адыгеи (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годы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)»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8 595,5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8 302,0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96,6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«О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противодействии коррупции в муниципальном образовании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9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«Майкоп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 спортивный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город»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51 621,6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51 425,6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99,6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5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«Управление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финансами 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675,7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55 597,3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94,8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средств массовой информации в муниципальном образовании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жилищно-коммунального, дорожного хозяйства и благоустройства в муниципальном образовании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1 210 893,4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757 399,3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62,5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деятельности и реализации полномочий Комитета по управлению имуществом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34 118,4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33 170,9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97,2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«Поддержка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казачьих обществ муниципального образования 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современной городской среды в муниципальном образовании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2018-202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гг.»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122 300,6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122 200,6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99,9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76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Ведомственная целевая 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«Повышение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эффективности и сбалансированности работы Управления архитектуры и градостроительства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 2016-202</a:t>
                      </a:r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гг.»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21446,0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76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Ведомственная целевая программа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комплексной административно-технической деятельности Администрации муниципального образования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и её структурных подразделений на 2016-2020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годы»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27638,2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236,6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effectLst/>
                          <a:latin typeface="Times New Roman"/>
                        </a:rPr>
                        <a:t>94,9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5322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4 343 911,0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3 871 421,0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26256"/>
              </p:ext>
            </p:extLst>
          </p:nvPr>
        </p:nvGraphicFramePr>
        <p:xfrm>
          <a:off x="244475" y="952500"/>
          <a:ext cx="8709025" cy="5174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769"/>
                <a:gridCol w="845679"/>
                <a:gridCol w="845679"/>
                <a:gridCol w="1190898"/>
              </a:tblGrid>
              <a:tr h="4602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339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Внепрограммные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функционирования Совета народных депутатов муниципального образования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13 870,8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13 750,7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90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Главы муниципального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7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Администрации муниципального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 «Город Майкоп»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84 008,4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82 532,6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4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Контрольно-счетной палаты муниципального образования «город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Майкоп»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7 593,4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6 937,9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6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и референдумов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7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премии, социальные и иные выплаты населению, иные мероприятия в области социальной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политики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17 935,2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17 788,4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3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фонды и целевые финансовые резервы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2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переданных полномочий субъекта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113 462,2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111 543,8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2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непрограммные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направления деятельности муниципальных учреждений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16 355,1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16 246,3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2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иных полномочий органов местного самоуправления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53 762,0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52 994,3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237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312 735,0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303 667,0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6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177" y="476672"/>
            <a:ext cx="8259390" cy="104616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сельского хозяйства и регулирование рынков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сельскохозяйственной продукции, сырья и продовольствия»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Майкоп»</a:t>
            </a:r>
          </a:p>
          <a:p>
            <a:pPr>
              <a:defRPr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1204" name="Прямоугольник 4"/>
          <p:cNvSpPr>
            <a:spLocks noChangeArrowheads="1"/>
          </p:cNvSpPr>
          <p:nvPr/>
        </p:nvSpPr>
        <p:spPr bwMode="auto">
          <a:xfrm>
            <a:off x="367408" y="1549421"/>
            <a:ext cx="8496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Цели:</a:t>
            </a:r>
          </a:p>
          <a:p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Обеспечение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Прямоугольник 8"/>
          <p:cNvSpPr>
            <a:spLocks noChangeArrowheads="1"/>
          </p:cNvSpPr>
          <p:nvPr/>
        </p:nvSpPr>
        <p:spPr bwMode="auto">
          <a:xfrm>
            <a:off x="3348038" y="2592388"/>
            <a:ext cx="5256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fontAlgn="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28600" indent="-228600" algn="l" fontAlgn="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малых форм хозяйствования на селе;</a:t>
            </a:r>
          </a:p>
          <a:p>
            <a:pPr marL="228600" indent="-228600" algn="l" fontAlgn="t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Популяризация сельскохозяйственного труда;</a:t>
            </a:r>
          </a:p>
          <a:p>
            <a:pPr marL="228600" indent="-228600" algn="l" fontAlgn="t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конкурентоспособности производимой сельскохозяйственной продукции и эффективности функционирования внутреннего рынка сельскохозяйственной продукции, сырья и продовольствия.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88826"/>
              </p:ext>
            </p:extLst>
          </p:nvPr>
        </p:nvGraphicFramePr>
        <p:xfrm>
          <a:off x="499492" y="4149080"/>
          <a:ext cx="8137525" cy="2395001"/>
        </p:xfrm>
        <a:graphic>
          <a:graphicData uri="http://schemas.openxmlformats.org/drawingml/2006/table">
            <a:tbl>
              <a:tblPr/>
              <a:tblGrid>
                <a:gridCol w="6369425"/>
                <a:gridCol w="903938"/>
                <a:gridCol w="8641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606,7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8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производства овощей открытого и закрытого грунта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03,9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104,2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производства продукции животноводства в хозяйствах всех категорий (в сопоставимых ценах) к предыдущему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103,9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общей суммы прибыли сельскохозяйственных организаций к предыдущему году.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8" y="2195752"/>
            <a:ext cx="2799274" cy="19012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333375"/>
            <a:ext cx="8640763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малого и среднего предпринимательства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образования «Город Майкоп»</a:t>
            </a:r>
          </a:p>
          <a:p>
            <a:pPr>
              <a:defRPr/>
            </a:pP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2230" name="Прямоугольник 8"/>
          <p:cNvSpPr>
            <a:spLocks noChangeArrowheads="1"/>
          </p:cNvSpPr>
          <p:nvPr/>
        </p:nvSpPr>
        <p:spPr bwMode="auto">
          <a:xfrm>
            <a:off x="3309938" y="2055270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12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стимулирование и поддержка предпринимательской активности населения;</a:t>
            </a:r>
          </a:p>
          <a:p>
            <a:pPr algn="l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развитие инфраструктуры поддержки субъектов малого и среднего предпринимательства;</a:t>
            </a:r>
          </a:p>
          <a:p>
            <a:pPr algn="l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содействие развитию и стимулирование молодежного и инновационного предпринимательства;</a:t>
            </a:r>
          </a:p>
          <a:p>
            <a:pPr algn="l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формирование положительного образа предпринимателя, популяризация роли предпринимательства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99650"/>
              </p:ext>
            </p:extLst>
          </p:nvPr>
        </p:nvGraphicFramePr>
        <p:xfrm>
          <a:off x="323850" y="4005262"/>
          <a:ext cx="8277225" cy="2076610"/>
        </p:xfrm>
        <a:graphic>
          <a:graphicData uri="http://schemas.openxmlformats.org/drawingml/2006/table">
            <a:tbl>
              <a:tblPr/>
              <a:tblGrid>
                <a:gridCol w="6552925"/>
                <a:gridCol w="864122"/>
                <a:gridCol w="860178"/>
              </a:tblGrid>
              <a:tr h="3989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4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03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муниципальной программы</a:t>
                      </a:r>
                    </a:p>
                  </a:txBody>
                  <a:tcPr marL="9525" marR="9525" marT="95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8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СМСП (включая индивидуальных предпринимателей) в расчете на 10 тыс. человек населения муниципального образования «Город Майкоп»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6210" algn="ctr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572,0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555,4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организованных и проведенных мероприятий для СМСП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СМСП, получивших имущественную поддержку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245" name="Прямоугольник 3"/>
          <p:cNvSpPr>
            <a:spLocks noChangeArrowheads="1"/>
          </p:cNvSpPr>
          <p:nvPr/>
        </p:nvSpPr>
        <p:spPr bwMode="auto">
          <a:xfrm>
            <a:off x="646113" y="1268760"/>
            <a:ext cx="792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для развития малого и среднего предпринимательства на территории муниципального образования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582" y1="7055" x2="26582" y2="7055"/>
                        <a14:foregroundMark x1="60414" y1="6442" x2="60414" y2="6442"/>
                        <a14:foregroundMark x1="61220" y1="4908" x2="61220" y2="4908"/>
                        <a14:foregroundMark x1="60414" y1="4601" x2="60414" y2="4601"/>
                        <a14:foregroundMark x1="27388" y1="3834" x2="27388" y2="3834"/>
                        <a14:backgroundMark x1="59033" y1="1074" x2="59033" y2="1074"/>
                        <a14:backgroundMark x1="65597" y1="2375" x2="62745" y2="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08" y="1882636"/>
            <a:ext cx="2328443" cy="1747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88913"/>
            <a:ext cx="8569325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«Защита населения и территорий от чрезвычайных ситуаций,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и безопасности людей на водных объектах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на территории муниципального образования «Город Майкоп»</a:t>
            </a:r>
          </a:p>
          <a:p>
            <a:pPr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реализации: 2018 - 2021 годы</a:t>
            </a:r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827088" y="1039813"/>
            <a:ext cx="7489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Цели:</a:t>
            </a:r>
          </a:p>
        </p:txBody>
      </p:sp>
      <p:sp>
        <p:nvSpPr>
          <p:cNvPr id="53252" name="Прямоугольник 4"/>
          <p:cNvSpPr>
            <a:spLocks noChangeArrowheads="1"/>
          </p:cNvSpPr>
          <p:nvPr/>
        </p:nvSpPr>
        <p:spPr bwMode="auto">
          <a:xfrm>
            <a:off x="323850" y="1271588"/>
            <a:ext cx="84963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поддержание в состоянии готовности сил и средств территориального звена единой государственной системы предупреждения и ликвидации чрезвычайных ситуаций (далее - РСЧС) в муниципальном образовании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оперативного реагирования при угрозе и возникновении чрезвычайных ситуаций;</a:t>
            </a:r>
          </a:p>
          <a:p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обеспечение деятельности органов управления для подготовки и проведения мероприятий по защите населения и территорий муниципального образования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военное время;</a:t>
            </a:r>
          </a:p>
          <a:p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снижение риска чрезвычайных ситуаций природного и техногенного характера, сокращение количества погибших и пострадавших в чрезвычайных ситуациях, минимизация социального и экономического ущерба, наносимого населению и экономике муниципального образования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возникновении чрезвычайных ситуаций природного и техногенного характера, пожаров и происшествий на водных объектах, при совершении террористических актов;</a:t>
            </a:r>
          </a:p>
          <a:p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создание комплексной системы безопасности населения на территории муниципального образования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счет внедрения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аппаратно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программного комплекса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«Безопасный город» 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9886"/>
              </p:ext>
            </p:extLst>
          </p:nvPr>
        </p:nvGraphicFramePr>
        <p:xfrm>
          <a:off x="468313" y="3022600"/>
          <a:ext cx="6794500" cy="223838"/>
        </p:xfrm>
        <a:graphic>
          <a:graphicData uri="http://schemas.openxmlformats.org/drawingml/2006/table">
            <a:tbl>
              <a:tblPr/>
              <a:tblGrid>
                <a:gridCol w="6794500"/>
              </a:tblGrid>
              <a:tr h="223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3255" name="Прямоугольник 8"/>
          <p:cNvSpPr>
            <a:spLocks noChangeArrowheads="1"/>
          </p:cNvSpPr>
          <p:nvPr/>
        </p:nvSpPr>
        <p:spPr bwMode="auto">
          <a:xfrm>
            <a:off x="3386138" y="3213100"/>
            <a:ext cx="525621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проведения мероприятий по управлению системой защиты населения и территорий муниципального образования </a:t>
            </a:r>
            <a:r>
              <a:rPr lang="ru-RU" sz="1000" dirty="0" smtClean="0">
                <a:latin typeface="Times New Roman"/>
                <a:ea typeface="Times New Roman"/>
              </a:rPr>
              <a:t>«</a:t>
            </a:r>
            <a:r>
              <a:rPr lang="ru-RU" sz="1000" dirty="0">
                <a:latin typeface="Times New Roman"/>
                <a:ea typeface="Times New Roman"/>
              </a:rPr>
              <a:t>Город Майкоп</a:t>
            </a:r>
            <a:r>
              <a:rPr lang="ru-RU" sz="1000" dirty="0" smtClean="0">
                <a:latin typeface="Times New Roman"/>
                <a:ea typeface="Times New Roman"/>
              </a:rPr>
              <a:t>»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мирного и военного времени;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повышение эффективности реагирования сил и средств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</a:t>
            </a:r>
            <a:r>
              <a:rPr lang="ru-RU" sz="1000" dirty="0" smtClean="0">
                <a:latin typeface="Times New Roman"/>
                <a:ea typeface="Times New Roman"/>
              </a:rPr>
              <a:t>»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угрозе и возникновении чрезвычайных ситуаций;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повышение качества проведения мероприятий по снижению рисков и смягчению последствий чрезвычайных ситуаций природного и техногенного характера на территории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Майкоп»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снижение гибели людей на водных объектах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Майкоп»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повышение качества проведения мероприятий по повышению общественной и личной безопасности граждан на территории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Майкоп»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09800"/>
              </p:ext>
            </p:extLst>
          </p:nvPr>
        </p:nvGraphicFramePr>
        <p:xfrm>
          <a:off x="611981" y="5301208"/>
          <a:ext cx="8135937" cy="522288"/>
        </p:xfrm>
        <a:graphic>
          <a:graphicData uri="http://schemas.openxmlformats.org/drawingml/2006/table">
            <a:tbl>
              <a:tblPr/>
              <a:tblGrid>
                <a:gridCol w="6368182"/>
                <a:gridCol w="903762"/>
                <a:gridCol w="863993"/>
              </a:tblGrid>
              <a:tr h="34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4" marR="9524" marT="95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4" marR="9524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4" marR="9524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45 526,6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42 090,3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2" y="2924944"/>
            <a:ext cx="2160017" cy="21600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260350"/>
            <a:ext cx="6552282" cy="11695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«Защита населения и территорий от чрезвычайных ситуаций,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и безопасности людей на водных объектах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на территории муниципального образования «Город Майкоп»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6851"/>
              </p:ext>
            </p:extLst>
          </p:nvPr>
        </p:nvGraphicFramePr>
        <p:xfrm>
          <a:off x="2627784" y="1984844"/>
          <a:ext cx="5900688" cy="360040"/>
        </p:xfrm>
        <a:graphic>
          <a:graphicData uri="http://schemas.openxmlformats.org/drawingml/2006/table">
            <a:tbl>
              <a:tblPr/>
              <a:tblGrid>
                <a:gridCol w="5900688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06738"/>
              </p:ext>
            </p:extLst>
          </p:nvPr>
        </p:nvGraphicFramePr>
        <p:xfrm>
          <a:off x="467544" y="2564904"/>
          <a:ext cx="8135938" cy="4181014"/>
        </p:xfrm>
        <a:graphic>
          <a:graphicData uri="http://schemas.openxmlformats.org/drawingml/2006/table">
            <a:tbl>
              <a:tblPr/>
              <a:tblGrid>
                <a:gridCol w="6623950"/>
                <a:gridCol w="791994"/>
                <a:gridCol w="719994"/>
              </a:tblGrid>
              <a:tr h="316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5252" marR="5252" marT="525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5252" marR="5252" marT="52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5252" marR="5252" marT="52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Уровень защищенности населения и территорий муниципального образования «Город Майкоп» от чрезвычайных ситуаций и террористических проявлений, общественной и личной безопасности граждан на территории муниципального образования «Город Майкоп»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Количество обслуженных средств видеонаблюдения и видеофиксации правонарушений, ситуаций чрезвычайного характера и нарушений правил дорожного движения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обученных работников Управления ЧС г. Майкопа и МКУ «ЕДДС г. Майкопа» от общей численности работников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Процент охвата населения изготовленными памятками по вопросам гражданской обороны и защиты населения от чрезвычайных ситуаций к общей численности населения муниципального образования «Город Майкоп»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Процент охвата населения путем оповещения и информирования об угрозе возникновения и (или) возникновении чрезвычайных ситуаций к общей численности населения муниципального образования «Город Майкоп»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установленных камер уличного видеонаблюдения за перекрестками к общему количеству установленных камер уличного видеонаблюдения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ММПЛ, оборудованных камерами уличного видеонаблюдения, к общему количеству ММПЛ на территории муниципального образования «Город Майкоп»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Доля установленных муниципальных камер уличного видеонаблюдения от их потребности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42,7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42,7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Доля обслуженных камер видеонаблюдения и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</a:rPr>
                        <a:t>видеофиксации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 от общего числа установленных камер видеонаблюдения и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</a:rPr>
                        <a:t>видеофиксации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 на территории муниципального образования «Город Майкоп»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974"/>
            <a:ext cx="2160017" cy="21600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33494"/>
            <a:ext cx="8583613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общественного транспорта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Майкоп» </a:t>
            </a:r>
          </a:p>
          <a:p>
            <a:pPr>
              <a:defRPr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55302" name="Прямоугольник 8"/>
          <p:cNvSpPr>
            <a:spLocks noChangeArrowheads="1"/>
          </p:cNvSpPr>
          <p:nvPr/>
        </p:nvSpPr>
        <p:spPr bwMode="auto">
          <a:xfrm>
            <a:off x="3343275" y="2205038"/>
            <a:ext cx="525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обследование пассажиропотоков на городском электрическом транспорте и автомобильном транспорте для изучения спроса населения на городские пассажирские перевозки 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частичное возмещение затрат по перевозке пассажиров и возмещение выпадающих доходов посредством предоставления субсидии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18918"/>
              </p:ext>
            </p:extLst>
          </p:nvPr>
        </p:nvGraphicFramePr>
        <p:xfrm>
          <a:off x="323850" y="4005263"/>
          <a:ext cx="8277225" cy="2314049"/>
        </p:xfrm>
        <a:graphic>
          <a:graphicData uri="http://schemas.openxmlformats.org/drawingml/2006/table">
            <a:tbl>
              <a:tblPr/>
              <a:tblGrid>
                <a:gridCol w="6552925"/>
                <a:gridCol w="864122"/>
                <a:gridCol w="860178"/>
              </a:tblGrid>
              <a:tr h="3450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45 695,1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45 695,1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73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нового городского электрического транспорта от общего количества транспортных средств на маршрутах регулярных перевозок городским электрическим транспортом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проведенного капитально-восстановительного ремонта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поездок в городском электрическом транспорте приходящихся в среднем в год на 1-го жителя, проживающего в муниципальном образовании «Город Майкоп»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приобретённых троллейбусов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перевезённых пассажиров городским электрическим наземным транспортом по маршрутам регулярных перевозок в г. Майкопе, (тыс. пасс.)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3518,5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3570,4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Пассажирооборот городского электрического наземного транспорта в г. Майкопе (тыс. пасс. км.)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11048,1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11211,0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317" name="Прямоугольник 3"/>
          <p:cNvSpPr>
            <a:spLocks noChangeArrowheads="1"/>
          </p:cNvSpPr>
          <p:nvPr/>
        </p:nvSpPr>
        <p:spPr bwMode="auto">
          <a:xfrm>
            <a:off x="679450" y="1210786"/>
            <a:ext cx="792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регулярности движения городского электрического транспорта и автомобильного транспорта, в том числе по маршруту с низким пассажиропотоком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71384"/>
            <a:ext cx="2822848" cy="1854724"/>
          </a:xfrm>
          <a:prstGeom prst="rect">
            <a:avLst/>
          </a:prstGeo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61" y="3636589"/>
            <a:ext cx="458787" cy="8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33375"/>
            <a:ext cx="84963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«Адресная социальная помощь малоимущим гражданам и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другим категориям граждан, находящимся в трудной жизненной ситуации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>
              <a:defRPr/>
            </a:pPr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реализации: 2018 – 2021 годы</a:t>
            </a: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Прямоугольник 8"/>
          <p:cNvSpPr>
            <a:spLocks noChangeArrowheads="1"/>
          </p:cNvSpPr>
          <p:nvPr/>
        </p:nvSpPr>
        <p:spPr bwMode="auto">
          <a:xfrm>
            <a:off x="3336379" y="1844824"/>
            <a:ext cx="5257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осуществление социальной помощи малоимущим, социально незащищенным категориям населения, гражданам, оказавшимся в трудной ситуации;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оказание различных видов поддержки малообеспеченным гражданам и гражданам, оказавшимся в трудной жизненной ситуации, на основе индивидуального, дифференцированного, комплексного подхода к решению имеющихся проблем;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проведение благотворительной, организационной и культурно массовой работы среди различных категорий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предоставление помощи в виде денежных выплат, натурального обеспечения (горячие обеды, банные услуги);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улучшение социально-бытовых условий проживания участников ВОВ, бывших несовершеннолетних узников фашизма, вдов участников ВОВ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955542"/>
              </p:ext>
            </p:extLst>
          </p:nvPr>
        </p:nvGraphicFramePr>
        <p:xfrm>
          <a:off x="323850" y="4365625"/>
          <a:ext cx="8208963" cy="1746540"/>
        </p:xfrm>
        <a:graphic>
          <a:graphicData uri="http://schemas.openxmlformats.org/drawingml/2006/table">
            <a:tbl>
              <a:tblPr/>
              <a:tblGrid>
                <a:gridCol w="6552768"/>
                <a:gridCol w="864102"/>
                <a:gridCol w="792093"/>
              </a:tblGrid>
              <a:tr h="345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3 002,0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3 001,9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287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граждан, получивших социальную поддержку, к общему количеству обратившихся граждан из числа имеющих право на ее получение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граждан, принявших участие в социально значимых мероприятиях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964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964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341" name="Прямоугольник 3"/>
          <p:cNvSpPr>
            <a:spLocks noChangeArrowheads="1"/>
          </p:cNvSpPr>
          <p:nvPr/>
        </p:nvSpPr>
        <p:spPr bwMode="auto">
          <a:xfrm>
            <a:off x="714375" y="1305560"/>
            <a:ext cx="7921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социальной защищенности малообеспеченных граждан, уменьшение напряженности в социальной сфере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1375"/>
            <a:ext cx="3012851" cy="19491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3" y="322263"/>
            <a:ext cx="8642350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«Доступная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среда» муниципального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образования «Город Майкоп» </a:t>
            </a:r>
          </a:p>
          <a:p>
            <a:pPr>
              <a:defRPr/>
            </a:pPr>
            <a:endParaRPr lang="ru-RU" sz="800" b="1" dirty="0">
              <a:solidFill>
                <a:srgbClr val="00A2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57348" name="Прямоугольник 4"/>
          <p:cNvSpPr>
            <a:spLocks noChangeArrowheads="1"/>
          </p:cNvSpPr>
          <p:nvPr/>
        </p:nvSpPr>
        <p:spPr bwMode="auto">
          <a:xfrm>
            <a:off x="2472512" y="1138979"/>
            <a:ext cx="633335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равных возможностей для инвалидов и других маломобильных групп населения</a:t>
            </a:r>
          </a:p>
        </p:txBody>
      </p:sp>
      <p:sp>
        <p:nvSpPr>
          <p:cNvPr id="57351" name="Прямоугольник 8"/>
          <p:cNvSpPr>
            <a:spLocks noChangeArrowheads="1"/>
          </p:cNvSpPr>
          <p:nvPr/>
        </p:nvSpPr>
        <p:spPr bwMode="auto">
          <a:xfrm>
            <a:off x="3059113" y="1600543"/>
            <a:ext cx="525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объективная оценка состояния доступности среды для инвалидов и других маломобильных групп населения;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проведение паспортизации объектов и формирование карт доступности;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обеспечение доступности в приоритетных сферах жизнедеятельности инвалидов;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социальная адаптация инвалидов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01044"/>
              </p:ext>
            </p:extLst>
          </p:nvPr>
        </p:nvGraphicFramePr>
        <p:xfrm>
          <a:off x="309563" y="2852936"/>
          <a:ext cx="8135938" cy="3356823"/>
        </p:xfrm>
        <a:graphic>
          <a:graphicData uri="http://schemas.openxmlformats.org/drawingml/2006/table">
            <a:tbl>
              <a:tblPr/>
              <a:tblGrid>
                <a:gridCol w="6407952"/>
                <a:gridCol w="863993"/>
                <a:gridCol w="863993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4" marR="9524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882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доступных для инвалидов и других маломобильных групп населения объектов и услуг социальной, транспортной, инженерной инфраструктуры в общем количестве приоритетных объектов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43,2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43,2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муниципального образования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дошкольных образовательных организаций, в которых создана универсальная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безбарьерная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среда для инклюзивного образования детей-инвалидов, в общем количестве дошкольных образовательных организаций муниципального образования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детей-инвалидов в возрасте от 1,5 до 7 лет, охваченных дошкольным образованием, в общей численности детей-инвалидов данного возраста муниципального образования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лиц с ограниченными возможностями здоровья и инвалидов, участвующих в творческих коллективах и кружках по интересам, в общей численности этой категории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населения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специалистов, работающих с детьми-инвалидами по вопросам, связанным с обеспечением доступности для инвалидов объектов и услуг, прошедших обучение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683" y="948577"/>
            <a:ext cx="2101751" cy="162161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613" y="260351"/>
            <a:ext cx="6553200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Arial Black" pitchFamily="34" charset="0"/>
                <a:cs typeface="Aharoni" pitchFamily="2" charset="-79"/>
              </a:rPr>
              <a:t>ЭТАПЫ БЮДЖЕТНОГО ПРОЦЕССА</a:t>
            </a:r>
          </a:p>
        </p:txBody>
      </p:sp>
      <p:pic>
        <p:nvPicPr>
          <p:cNvPr id="2150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5" y="1052736"/>
            <a:ext cx="8382000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Выгнутая вправо стрелка 30"/>
          <p:cNvSpPr/>
          <p:nvPr/>
        </p:nvSpPr>
        <p:spPr>
          <a:xfrm rot="5911338">
            <a:off x="5706269" y="5398294"/>
            <a:ext cx="812800" cy="1843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04025" y="2924175"/>
            <a:ext cx="1919288" cy="1131888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prstClr val="black"/>
                </a:solidFill>
                <a:latin typeface="Cambria"/>
              </a:rPr>
              <a:t>Составление проекта бюджета муниципального образования </a:t>
            </a:r>
          </a:p>
        </p:txBody>
      </p:sp>
      <p:sp>
        <p:nvSpPr>
          <p:cNvPr id="33" name="Выгнутая вправо стрелка 32"/>
          <p:cNvSpPr/>
          <p:nvPr/>
        </p:nvSpPr>
        <p:spPr>
          <a:xfrm rot="19274263">
            <a:off x="8358188" y="1955800"/>
            <a:ext cx="730250" cy="1065213"/>
          </a:xfrm>
          <a:prstGeom prst="curved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FFC000"/>
              </a:solidFill>
              <a:latin typeface="Cambria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5727700"/>
            <a:ext cx="18653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2055"/>
            <a:ext cx="8820472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«Обеспечение жильем молодых семей»</a:t>
            </a: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58374" name="Прямоугольник 8"/>
          <p:cNvSpPr>
            <a:spLocks noChangeArrowheads="1"/>
          </p:cNvSpPr>
          <p:nvPr/>
        </p:nvSpPr>
        <p:spPr bwMode="auto">
          <a:xfrm>
            <a:off x="3343275" y="2276475"/>
            <a:ext cx="525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предоставление молодым семьям - участникам программы социальных выплат на приобретение жилья или строительство индивидуального жилого дома;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создание условий для привлечения молодыми семьями собственных средств, дополнительных финансовых средств кредитных и других организаций, предоставляющих кредиты и займы, в том числе ипотечных жилищных кредитов, для приобретения жилого помещения или строительства индивидуального жилого дома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59227"/>
              </p:ext>
            </p:extLst>
          </p:nvPr>
        </p:nvGraphicFramePr>
        <p:xfrm>
          <a:off x="381000" y="4365625"/>
          <a:ext cx="8367713" cy="1245029"/>
        </p:xfrm>
        <a:graphic>
          <a:graphicData uri="http://schemas.openxmlformats.org/drawingml/2006/table">
            <a:tbl>
              <a:tblPr/>
              <a:tblGrid>
                <a:gridCol w="6552952"/>
                <a:gridCol w="950636"/>
                <a:gridCol w="864125"/>
              </a:tblGrid>
              <a:tr h="345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99 748,5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99 483,9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молодых семей, получивших социальные выплаты на приобретение (строительство) жилья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389" name="Прямоугольник 3"/>
          <p:cNvSpPr>
            <a:spLocks noChangeArrowheads="1"/>
          </p:cNvSpPr>
          <p:nvPr/>
        </p:nvSpPr>
        <p:spPr bwMode="auto">
          <a:xfrm>
            <a:off x="2915816" y="1387475"/>
            <a:ext cx="5685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поддержки в решении жилищной проблемы молодым семьям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7475"/>
            <a:ext cx="2639786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3375"/>
            <a:ext cx="8569077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«Обеспечение малоимущих граждан жилыми помещениями по договорам социального найма в муниципальном образовании «Город Майкоп»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59398" name="Прямоугольник 8"/>
          <p:cNvSpPr>
            <a:spLocks noChangeArrowheads="1"/>
          </p:cNvSpPr>
          <p:nvPr/>
        </p:nvSpPr>
        <p:spPr bwMode="auto">
          <a:xfrm>
            <a:off x="3419872" y="2315939"/>
            <a:ext cx="52562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признание граждан в установленном порядке малоимущими 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принятие граждан на учет в качестве нуждающихся в жилых помещениях;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утверждение списка малоимущих граждан, принятых на учет в качестве нуждающихся в жилых помещениях, предоставляемых по договорам социального найма из муниципального жилищного фонда;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проведение переоценки доходов и стоимости имущества граждан, принятых на учет в качестве нуждающихся;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приобретение в муниципальную собственность жилых помещений;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предоставление жилых помещений по договорам социального найма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05326"/>
              </p:ext>
            </p:extLst>
          </p:nvPr>
        </p:nvGraphicFramePr>
        <p:xfrm>
          <a:off x="323850" y="4365625"/>
          <a:ext cx="8424863" cy="1245029"/>
        </p:xfrm>
        <a:graphic>
          <a:graphicData uri="http://schemas.openxmlformats.org/drawingml/2006/table">
            <a:tbl>
              <a:tblPr/>
              <a:tblGrid>
                <a:gridCol w="6610178"/>
                <a:gridCol w="950596"/>
                <a:gridCol w="864089"/>
              </a:tblGrid>
              <a:tr h="345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1 351,7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1 351,7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малоимущих граждан (семей), улучшивших жилищные условия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0,035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0,035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13" name="Прямоугольник 3"/>
          <p:cNvSpPr>
            <a:spLocks noChangeArrowheads="1"/>
          </p:cNvSpPr>
          <p:nvPr/>
        </p:nvSpPr>
        <p:spPr bwMode="auto">
          <a:xfrm>
            <a:off x="646113" y="1387475"/>
            <a:ext cx="7921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социальных прав граждан, нуждающихся в улучшении жилищных условий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" y="2258563"/>
            <a:ext cx="3039144" cy="1842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3375"/>
            <a:ext cx="8569077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«Профилактика безнадзорности и правонарушений несовершеннолетних в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муниципальном образовании «Город Майкоп»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123456" y="1539061"/>
            <a:ext cx="532839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эффективности профилактики безнадзорности и правонарушений несовершеннолетних в муниципальном образовании «Город Майкоп».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563888" y="2425997"/>
            <a:ext cx="5184874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t"/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 algn="l" fontAlgn="t">
              <a:buAutoNum type="arabicPeriod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условий для формирования здорового образа жизни несовершеннолетних граждан, путем привлечения их к занятиям физической культурой и спортом;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Предупреждение безнадзорности и правонарушений несовершеннолетних, выявление и устранение причин, способствующих этому.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62912"/>
              </p:ext>
            </p:extLst>
          </p:nvPr>
        </p:nvGraphicFramePr>
        <p:xfrm>
          <a:off x="467642" y="4077072"/>
          <a:ext cx="8424863" cy="2134654"/>
        </p:xfrm>
        <a:graphic>
          <a:graphicData uri="http://schemas.openxmlformats.org/drawingml/2006/table">
            <a:tbl>
              <a:tblPr/>
              <a:tblGrid>
                <a:gridCol w="6610178"/>
                <a:gridCol w="950596"/>
                <a:gridCol w="864089"/>
              </a:tblGrid>
              <a:tr h="345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несовершеннолетних с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девиантным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поведением, вовлеченных в занятия физической культурой и спортом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несовершеннолетних детей, состоящих на профилактическом учете, в общем числе детского населения муниципального образования «Город Майкоп»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несовершеннолетних детей, совершивших административные правонарушения, в общем числе детского населения муниципального образования «Город Майкоп»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несовершеннолетних детей, совершивших преступления, в общем числе детского населения муниципального образования «Город Майкоп»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75400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3375"/>
            <a:ext cx="8569077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«Формирование благоприятной инвестиционной среды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образования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60422" name="Прямоугольник 8"/>
          <p:cNvSpPr>
            <a:spLocks noChangeArrowheads="1"/>
          </p:cNvSpPr>
          <p:nvPr/>
        </p:nvSpPr>
        <p:spPr bwMode="auto">
          <a:xfrm>
            <a:off x="3563938" y="2276475"/>
            <a:ext cx="5256212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формирование благоприятного предпринимательского климата и условий для ведения бизнеса с привлечением новых инновационных технологий;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дальнейшее развитие </a:t>
            </a:r>
            <a:r>
              <a:rPr lang="ru-RU" alt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выставочно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-ярмарочной деятельности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презентации инвестиционного потенциала города среди заинтересованных деловых кругов России и за рубежом;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развитие инфраструктуры инновационной сферы;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мобилизация инвестиционных ресурсов муниципального образования и обеспечение их эффективного использования посредством формирования инвестиционных проектов и площадок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54522"/>
              </p:ext>
            </p:extLst>
          </p:nvPr>
        </p:nvGraphicFramePr>
        <p:xfrm>
          <a:off x="323850" y="4365625"/>
          <a:ext cx="8424863" cy="1437111"/>
        </p:xfrm>
        <a:graphic>
          <a:graphicData uri="http://schemas.openxmlformats.org/drawingml/2006/table">
            <a:tbl>
              <a:tblPr/>
              <a:tblGrid>
                <a:gridCol w="6610178"/>
                <a:gridCol w="950596"/>
                <a:gridCol w="864089"/>
              </a:tblGrid>
              <a:tr h="345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год 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271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в основной капитал в расчете на 1 жителя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сформированных инвестиционных площадок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сформированных инвестиционных проектов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принятых делегаций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437" name="Прямоугольник 3"/>
          <p:cNvSpPr>
            <a:spLocks noChangeArrowheads="1"/>
          </p:cNvSpPr>
          <p:nvPr/>
        </p:nvSpPr>
        <p:spPr bwMode="auto">
          <a:xfrm>
            <a:off x="646113" y="1387475"/>
            <a:ext cx="792162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условий для привлечения инвестиций в экономику муниципального образования "Город Майкоп"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1482"/>
            <a:ext cx="2980486" cy="1805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2263"/>
            <a:ext cx="8628385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61444" name="Прямоугольник 4"/>
          <p:cNvSpPr>
            <a:spLocks noChangeArrowheads="1"/>
          </p:cNvSpPr>
          <p:nvPr/>
        </p:nvSpPr>
        <p:spPr bwMode="auto">
          <a:xfrm>
            <a:off x="2699792" y="1231126"/>
            <a:ext cx="63360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Энергосбережение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повышение энергетической эффективности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Прямоугольник 8"/>
          <p:cNvSpPr>
            <a:spLocks noChangeArrowheads="1"/>
          </p:cNvSpPr>
          <p:nvPr/>
        </p:nvSpPr>
        <p:spPr bwMode="auto">
          <a:xfrm>
            <a:off x="3059113" y="1977231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внедрение энергосберегающих технологий в муниципальном секторе;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информирование потребителей по вопросам энергосбережения и популяризации идей социально ответственного потребления энергетических ресурсов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52279"/>
              </p:ext>
            </p:extLst>
          </p:nvPr>
        </p:nvGraphicFramePr>
        <p:xfrm>
          <a:off x="331912" y="3140968"/>
          <a:ext cx="8135938" cy="3509003"/>
        </p:xfrm>
        <a:graphic>
          <a:graphicData uri="http://schemas.openxmlformats.org/drawingml/2006/table">
            <a:tbl>
              <a:tblPr/>
              <a:tblGrid>
                <a:gridCol w="6407952"/>
                <a:gridCol w="863993"/>
                <a:gridCol w="863993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4" marR="9524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(факт)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3 200,0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Удельный расход тепловой энергии органами местного самоуправления и муниципальными учреждениями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расчеты за которую осуществляются с использованием приборов учета (в расчете на 1 квадратный метр общей площади), Гкал/м2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0,091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0,096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Удельный расход тепловой энергии органами местного самоуправления и муниципальными учреждениями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расчеты за которую осуществляются с применением расчетных способов (в расчете на 1 квадратный метр общей площади), Гкал/м2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0,136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0,181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Удельный расход холодной воды на снабжение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 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(в расчете на 1 человека в год), м3/ чел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1,375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1,418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Удельный расход горячей воды на снабжение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 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(в расчете на 1 человека в год), м3/ чел.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0,488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0,445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Удельный расход природного газа на снабжение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 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(в расчете на 1 человека в год), тыс. м3/ чел.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 на обеспечение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 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(в расчете на 1 квадратный метр общей площади), </a:t>
                      </a:r>
                      <a:r>
                        <a:rPr lang="ru-RU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/ м2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20,923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20,805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Доля органов местного самоуправления и муниципальных учреждений муниципального образования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реализующих образовательные программы в области энергосбережения и повышения энергетической эффективности, %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053350"/>
            <a:ext cx="2463681" cy="1847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538" y="322263"/>
            <a:ext cx="8461375" cy="86201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«Информатизация Администрации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образования «Город Майкоп»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62468" name="Прямоугольник 4"/>
          <p:cNvSpPr>
            <a:spLocks noChangeArrowheads="1"/>
          </p:cNvSpPr>
          <p:nvPr/>
        </p:nvSpPr>
        <p:spPr bwMode="auto">
          <a:xfrm>
            <a:off x="305694" y="1323058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системы предоставления муниципальных услуг населению на основе информационных и телекоммуникационных технологий и повышение открытости информации о деятельности органов местного самоуправления и расширение возможностей доступа к ней</a:t>
            </a:r>
          </a:p>
        </p:txBody>
      </p:sp>
      <p:sp>
        <p:nvSpPr>
          <p:cNvPr id="62471" name="Прямоугольник 8"/>
          <p:cNvSpPr>
            <a:spLocks noChangeArrowheads="1"/>
          </p:cNvSpPr>
          <p:nvPr/>
        </p:nvSpPr>
        <p:spPr bwMode="auto">
          <a:xfrm>
            <a:off x="3508598" y="1996232"/>
            <a:ext cx="5067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создание и развитие современной информационной и телекоммуникационной инфраструктуры Администрации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развитие специальных информационных и информационно-технологических систем обеспечения деятельности Администрации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систем электронного документооборота;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развитие сервисов для упрощения процедур взаимодействия населения и органов местного самоуправления муниципального образования </a:t>
            </a:r>
            <a:r>
              <a:rPr lang="ru-RU" sz="1100" dirty="0" smtClean="0">
                <a:latin typeface="Times New Roman"/>
                <a:ea typeface="Times New Roman"/>
              </a:rPr>
              <a:t>«</a:t>
            </a:r>
            <a:r>
              <a:rPr lang="ru-RU" sz="1100" dirty="0">
                <a:latin typeface="Times New Roman"/>
                <a:ea typeface="Times New Roman"/>
              </a:rPr>
              <a:t>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использованием информационно-коммуникационных технологий в различных сферах;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получение доступа к сервисам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«Электронного правительства»;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обеспечение защиты информации на объектах информатизации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13280"/>
              </p:ext>
            </p:extLst>
          </p:nvPr>
        </p:nvGraphicFramePr>
        <p:xfrm>
          <a:off x="469308" y="4130929"/>
          <a:ext cx="8137525" cy="2727770"/>
        </p:xfrm>
        <a:graphic>
          <a:graphicData uri="http://schemas.openxmlformats.org/drawingml/2006/table">
            <a:tbl>
              <a:tblPr/>
              <a:tblGrid>
                <a:gridCol w="6408132"/>
                <a:gridCol w="864162"/>
                <a:gridCol w="865231"/>
              </a:tblGrid>
              <a:tr h="2993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4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8 701,9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8 701,9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5492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2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одновременно подключенных пользователей к СЭД от общего количества зарегистрированных пользователей в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58,5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рабочих мест с доступом к СМЭВ (система межведомственного электронного взаимодействия)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пользователей, подключенных к системе объединенных коммуникаций 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посетителей официального сайта  Администрации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муниципального образования «Город Майкоп»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серверов общего назначения, обеспеченных неисключительными правами на использование программного обеспечения серверных операционных систем, систем управления базами данных и системы объединенных коммуникаций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Количество автоматизированных рабочих мест структурных подразделений Администрации муниципального образования «Город Майкоп», подключенных к системе «Управления государственным и муниципальным имуществом»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3" y="2060848"/>
            <a:ext cx="2753493" cy="20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22263"/>
            <a:ext cx="8340353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«Обеспечение безопасности дорожного движения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в муниципальном образовании «Город Майкоп»</a:t>
            </a: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63492" name="Прямоугольник 4"/>
          <p:cNvSpPr>
            <a:spLocks noChangeArrowheads="1"/>
          </p:cNvSpPr>
          <p:nvPr/>
        </p:nvSpPr>
        <p:spPr bwMode="auto">
          <a:xfrm>
            <a:off x="290512" y="1340768"/>
            <a:ext cx="84978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сохранности жизни, здоровья граждан и их имущества, гарантии их законных прав на безопасные условия движения на дорогах</a:t>
            </a:r>
          </a:p>
        </p:txBody>
      </p:sp>
      <p:sp>
        <p:nvSpPr>
          <p:cNvPr id="63495" name="Прямоугольник 8"/>
          <p:cNvSpPr>
            <a:spLocks noChangeArrowheads="1"/>
          </p:cNvSpPr>
          <p:nvPr/>
        </p:nvSpPr>
        <p:spPr bwMode="auto">
          <a:xfrm>
            <a:off x="3248025" y="2106287"/>
            <a:ext cx="525621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разработка и применение эффективных схем, методов и средств организации дорожного движения;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обустройство пешеходных переходов, прилегающих к образовательным организациям согласно требований национального стандарта РФ;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предупреждение опасного поведения участников дорожного движения;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организация информационно-пропагандистских компаний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22295"/>
              </p:ext>
            </p:extLst>
          </p:nvPr>
        </p:nvGraphicFramePr>
        <p:xfrm>
          <a:off x="468313" y="3860800"/>
          <a:ext cx="8137525" cy="2451844"/>
        </p:xfrm>
        <a:graphic>
          <a:graphicData uri="http://schemas.openxmlformats.org/drawingml/2006/table">
            <a:tbl>
              <a:tblPr/>
              <a:tblGrid>
                <a:gridCol w="6369425"/>
                <a:gridCol w="903938"/>
                <a:gridCol w="8641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3 635,2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6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обустроенных пешеходных переходов от общего количества пешеходных переходов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нерегулируемых пешеходных переходов и мест массового перехода детей вблизи образовательных организаций, оборудованных в соответствии с требованиями национального стандарта РФ, к общему числу нерегулируемых пешеходных переходов и мест массового перехода детей вблизи образовательных организаций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 охвата детей, обученных безопасному поведению на дороге, к общему количеству детей в общеобразовательных организациях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обеспеченности общеобразовательных организаций всероссийской газетой «Добрая дорога детства»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899" y1="80952" x2="80899" y2="80952"/>
                        <a14:foregroundMark x1="92884" y1="81481" x2="92884" y2="81481"/>
                        <a14:foregroundMark x1="72659" y1="28042" x2="72659" y2="28042"/>
                        <a14:foregroundMark x1="77154" y1="35979" x2="77154" y2="35979"/>
                        <a14:foregroundMark x1="85768" y1="32275" x2="85768" y2="32275"/>
                        <a14:foregroundMark x1="69288" y1="13228" x2="69288" y2="13228"/>
                        <a14:foregroundMark x1="71536" y1="12169" x2="71536" y2="12169"/>
                        <a14:foregroundMark x1="26592" y1="23280" x2="26592" y2="23280"/>
                        <a14:foregroundMark x1="18727" y1="4233" x2="18727" y2="4233"/>
                        <a14:foregroundMark x1="21723" y1="13228" x2="21723" y2="13228"/>
                        <a14:foregroundMark x1="20599" y1="10053" x2="20599" y2="10053"/>
                        <a14:foregroundMark x1="23970" y1="10053" x2="23970" y2="10053"/>
                        <a14:foregroundMark x1="51311" y1="48148" x2="51311" y2="48148"/>
                        <a14:foregroundMark x1="50936" y1="37037" x2="50936" y2="37037"/>
                        <a14:foregroundMark x1="52434" y1="82011" x2="52434" y2="82011"/>
                        <a14:foregroundMark x1="71910" y1="80952" x2="71910" y2="8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40933"/>
            <a:ext cx="2407365" cy="170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3375"/>
            <a:ext cx="8353623" cy="8002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системы  образования 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образования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 – 2024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323850" y="1548495"/>
            <a:ext cx="8496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повышения качества и доступности образования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Прямоугольник 8"/>
          <p:cNvSpPr>
            <a:spLocks noChangeArrowheads="1"/>
          </p:cNvSpPr>
          <p:nvPr/>
        </p:nvSpPr>
        <p:spPr bwMode="auto">
          <a:xfrm>
            <a:off x="4140200" y="2249488"/>
            <a:ext cx="42482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повышение качества и доступности дошкольного образования;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повышение качества и доступности начального общего, основного общего, среднего общего образования;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повышение качества и доступности дополнительного образования;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повышение качества управления муниципальной системой образования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25546"/>
              </p:ext>
            </p:extLst>
          </p:nvPr>
        </p:nvGraphicFramePr>
        <p:xfrm>
          <a:off x="647600" y="4293096"/>
          <a:ext cx="8137525" cy="1730868"/>
        </p:xfrm>
        <a:graphic>
          <a:graphicData uri="http://schemas.openxmlformats.org/drawingml/2006/table">
            <a:tbl>
              <a:tblPr/>
              <a:tblGrid>
                <a:gridCol w="6625242"/>
                <a:gridCol w="792148"/>
                <a:gridCol w="720135"/>
              </a:tblGrid>
              <a:tr h="3450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6" marR="9526" marT="95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2 350 967,6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2 348 134,3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73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Доля родителей, удовлетворённых качеством дошкольного, общего и дополнительного образования, к общему числу родителей,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91,0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96,3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Доля образовательных организаций, повысивших качество деятельности - образовательной, финансово - экономической, материально-технической, к общему числу образовательных организаций,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75,0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9380"/>
            <a:ext cx="3268588" cy="212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3375"/>
            <a:ext cx="8353623" cy="12311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«Переселение граждан из жилых помещений, которые в установленном порядке признаны непригодными для проживания и ремонту и реконструкции не подлежат, из жилых помещений, признанных непригодными для проживания и расположенных в аварийных многоквартирных домах муниципального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образования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2018-2024 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9338" y="1557471"/>
            <a:ext cx="5603837" cy="7540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defTabSz="866775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Предоставление жилья гражданам, нуждающимся в переселении, а также обеспечение комфортных и безопасных условий для их проживания.</a:t>
            </a:r>
          </a:p>
          <a:p>
            <a:pPr defTabSz="866775"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4596" y="2132856"/>
            <a:ext cx="5833319" cy="178510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Подготовка технической документации на объекты недвижимости с целью признания их аварийными;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Формирование муниципального жилищного фонда для переселения граждан из аварийного жилья;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Выполнение обязательств органа местного самоуправления перед собственниками, проживающими в жилых помещениях, признанных непригодными для проживания и расположенных в аварийных многоквартирных домах;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Ликвидация неблагоустроенного жилья пониженной капитальности и аварийного жилищного фонда на территории муниципального образования «Город Майкоп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02331"/>
              </p:ext>
            </p:extLst>
          </p:nvPr>
        </p:nvGraphicFramePr>
        <p:xfrm>
          <a:off x="539552" y="3890306"/>
          <a:ext cx="8137525" cy="2756855"/>
        </p:xfrm>
        <a:graphic>
          <a:graphicData uri="http://schemas.openxmlformats.org/drawingml/2006/table">
            <a:tbl>
              <a:tblPr/>
              <a:tblGrid>
                <a:gridCol w="6625242"/>
                <a:gridCol w="792148"/>
                <a:gridCol w="720135"/>
              </a:tblGrid>
              <a:tr h="3450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(тыс. рублей)</a:t>
                      </a:r>
                    </a:p>
                  </a:txBody>
                  <a:tcPr marL="9526" marR="9526" marT="95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</a:p>
                  </a:txBody>
                  <a:tcPr marL="9526" marR="9526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</a:txBody>
                  <a:tcPr marL="9526" marR="9526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19 051,3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17 597,0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273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жилых помещений, из которых произведено расселение от общего числа жилых помещений, признанных непригодными для проживания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2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Удельный вес подготовленной технической документации к количеству обследованных жилых помещений, находящихся в муниципальной собственности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граждан, получивших жилые помещения, от общего числа граждан, состоящих на учете в качестве нуждающихся в переселении из аварийного жилищного фонда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Удельный вес граждан, которым произведено возмещение ущерба, понесенного ими в результате отчуждения принадлежащего им имущества, признанного аварийным и подлежащего сносу, к общему количеству граждан, нуждающихся в возмещении ущерба при изъятии принадлежащего им на праве собственности жилья для муниципальных нужд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5,42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5,42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Удельный вес граждан, переселенных из многоквартирных жомов, признанных до 1 января 2017 года аварийными к общему числу граждан, нуждающихся в переселении из многоквартирных домов, признанных таковыми до 1 января 2017 года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868" y1="62500" x2="23868" y2="62500"/>
                        <a14:foregroundMark x1="19342" y1="59615" x2="70370" y2="30769"/>
                        <a14:foregroundMark x1="17284" y1="62500" x2="20988" y2="74038"/>
                        <a14:foregroundMark x1="85597" y1="65865" x2="78601" y2="72596"/>
                        <a14:foregroundMark x1="26749" y1="70673" x2="37449" y2="78846"/>
                        <a14:foregroundMark x1="51029" y1="77404" x2="54321" y2="81731"/>
                        <a14:foregroundMark x1="66667" y1="73077" x2="68724" y2="80288"/>
                        <a14:foregroundMark x1="72016" y1="69712" x2="73251" y2="76923"/>
                        <a14:foregroundMark x1="42798" y1="71154" x2="46914" y2="79327"/>
                        <a14:foregroundMark x1="41152" y1="75481" x2="41564" y2="81731"/>
                        <a14:foregroundMark x1="46091" y1="31250" x2="59671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" y="1230725"/>
            <a:ext cx="2395540" cy="230425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162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538" y="322263"/>
            <a:ext cx="8461375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территориального общественного самоуправления</a:t>
            </a:r>
          </a:p>
          <a:p>
            <a:pPr defTabSz="866775"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в муниципальном образовании «Город Майкоп»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68612" name="Прямоугольник 4"/>
          <p:cNvSpPr>
            <a:spLocks noChangeArrowheads="1"/>
          </p:cNvSpPr>
          <p:nvPr/>
        </p:nvSpPr>
        <p:spPr bwMode="auto">
          <a:xfrm>
            <a:off x="306388" y="1439104"/>
            <a:ext cx="84978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деятельности территориального общественного самоуправления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5" name="Прямоугольник 8"/>
          <p:cNvSpPr>
            <a:spLocks noChangeArrowheads="1"/>
          </p:cNvSpPr>
          <p:nvPr/>
        </p:nvSpPr>
        <p:spPr bwMode="auto">
          <a:xfrm>
            <a:off x="3248025" y="2060575"/>
            <a:ext cx="52562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создание условий для более широкого вовлечения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 осуществления собственных инициатив по вопросам местного значения;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совершенствование форм сотрудничества органов местного самоуправления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органами ТОС;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расширение форм эффективной поддержки населения через развитие и совершенствование деятельности ТОС;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вовлечение населения в процессы выработки, принятия, реализации решений органов местного значения и осуществления контроля их исполнения;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дальнейшее совершенствование структуры и форм осуществления деятельности ТОС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65"/>
              </p:ext>
            </p:extLst>
          </p:nvPr>
        </p:nvGraphicFramePr>
        <p:xfrm>
          <a:off x="490538" y="4149080"/>
          <a:ext cx="8137525" cy="2162175"/>
        </p:xfrm>
        <a:graphic>
          <a:graphicData uri="http://schemas.openxmlformats.org/drawingml/2006/table">
            <a:tbl>
              <a:tblPr/>
              <a:tblGrid>
                <a:gridCol w="6369425"/>
                <a:gridCol w="903938"/>
                <a:gridCol w="8641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23 673,6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23 103,8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граждан, привлеченных к участию в субботниках по благоустройству территории проживания, от общего количества граждан, проживающих в муниципальном образовании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19,4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граждан, привлеченных к проведению культурных и праздничных мероприятий, от общего количества граждан, проживающих в муниципальном образовании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профилактических мероприятий, направленных на снижение уровня преступности, наркомании, пьянства от общего количества мероприятий, проводимых на территории муниципального образования «Город Майкоп»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55210"/>
            <a:ext cx="2304256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5" y="695083"/>
            <a:ext cx="1377702" cy="868871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926457" y="695083"/>
            <a:ext cx="6778625" cy="692149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Налоговая политика в муниципальном образовании «Город Майкоп» в 2019 году была направлена на: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sz="quarter" idx="1"/>
          </p:nvPr>
        </p:nvSpPr>
        <p:spPr>
          <a:xfrm>
            <a:off x="457200" y="1563953"/>
            <a:ext cx="8229600" cy="4960671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300" dirty="0"/>
              <a:t>1) взаимодействие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целях увеличения поступлений налоговых и неналоговых доходов;</a:t>
            </a:r>
          </a:p>
          <a:p>
            <a:pPr marL="0" indent="0" algn="just">
              <a:buNone/>
            </a:pPr>
            <a:r>
              <a:rPr lang="ru-RU" sz="1300" dirty="0"/>
              <a:t>2) 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 муниципального образования «Город Майкоп»;</a:t>
            </a:r>
          </a:p>
          <a:p>
            <a:pPr marL="0" indent="0" algn="just">
              <a:buNone/>
            </a:pPr>
            <a:r>
              <a:rPr lang="ru-RU" sz="1300" dirty="0"/>
              <a:t>3) проведение мероприятий по повышению эффективности управления муниципальным имуществом, увеличение доходов от использования муниципального имущества;</a:t>
            </a:r>
          </a:p>
          <a:p>
            <a:pPr marL="0" indent="0" algn="just">
              <a:buNone/>
            </a:pPr>
            <a:r>
              <a:rPr lang="ru-RU" sz="1300" dirty="0"/>
              <a:t>4) дальнейшее развитие земельных отношений, выявление незарегистрированных и неиспользуемых земельных участков с целью увеличения доходной части бюджета муниципального образования «Город Майкоп» за счет поступлений земельного налога, аренды и доходов от продажи земельных участков;</a:t>
            </a:r>
          </a:p>
          <a:p>
            <a:pPr marL="0" indent="0" algn="just">
              <a:buNone/>
            </a:pPr>
            <a:r>
              <a:rPr lang="ru-RU" sz="1300" dirty="0"/>
              <a:t>5) дальнейшее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муниципального образования «Город Майкоп» и выполнение в полном объеме утвержденных годовых назначений по доходам бюджета муниципального образования «Город Майкоп»;</a:t>
            </a:r>
          </a:p>
          <a:p>
            <a:pPr marL="0" indent="0" algn="just">
              <a:buNone/>
            </a:pPr>
            <a:r>
              <a:rPr lang="ru-RU" sz="1300" dirty="0"/>
              <a:t>6) 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муниципального образования «Город Майкоп»;</a:t>
            </a:r>
          </a:p>
          <a:p>
            <a:pPr marL="0" indent="0" algn="just">
              <a:buNone/>
            </a:pPr>
            <a:r>
              <a:rPr lang="ru-RU" sz="1300" dirty="0"/>
              <a:t>7) 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доходов;</a:t>
            </a:r>
          </a:p>
          <a:p>
            <a:pPr marL="0" indent="0" algn="just">
              <a:buNone/>
            </a:pPr>
            <a:r>
              <a:rPr lang="ru-RU" sz="1300" dirty="0"/>
              <a:t>8) дальнейшее осуществление мероприятий по легализации «теневой» заработной платы в муниципальном образовании «Город Майкоп», определение эффективных методов воздействия на работодателей, скрывающих фактический размер выплачиваемой заработной платы в муниципальном образовании «Город Майкоп», а также имеющих задолженность по уплате налогов и иных обязательных платежей в бюджет муниципального образования «Город Майкоп»;</a:t>
            </a:r>
          </a:p>
          <a:p>
            <a:pPr marL="0" indent="0" algn="just">
              <a:buNone/>
            </a:pPr>
            <a:r>
              <a:rPr lang="ru-RU" sz="1300" dirty="0"/>
              <a:t>9) поддержка развития субъектов малого и среднего предпринимательства;</a:t>
            </a:r>
          </a:p>
          <a:p>
            <a:pPr marL="0" indent="0" algn="just">
              <a:buNone/>
            </a:pPr>
            <a:r>
              <a:rPr lang="ru-RU" sz="1300" dirty="0"/>
              <a:t>10) улучшение предпринимательского и инвестиционного климата;</a:t>
            </a:r>
          </a:p>
          <a:p>
            <a:pPr marL="0" indent="0" algn="just">
              <a:buNone/>
            </a:pPr>
            <a:r>
              <a:rPr lang="ru-RU" sz="1300" dirty="0"/>
              <a:t>11) создание благоприятных условий для расширения и развития негосударственного сектора экономики, в том числе малого бизнеса.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9263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alt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322263"/>
            <a:ext cx="8340725" cy="9239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«Профилактика правонарушений </a:t>
            </a:r>
          </a:p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Майкоп»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69636" name="Прямоугольник 4"/>
          <p:cNvSpPr>
            <a:spLocks noChangeArrowheads="1"/>
          </p:cNvSpPr>
          <p:nvPr/>
        </p:nvSpPr>
        <p:spPr bwMode="auto">
          <a:xfrm>
            <a:off x="434976" y="1484784"/>
            <a:ext cx="84978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системы предупреждения и профилактики правонарушений и обеспечение безопасности граждан на территории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Прямоугольник 8"/>
          <p:cNvSpPr>
            <a:spLocks noChangeArrowheads="1"/>
          </p:cNvSpPr>
          <p:nvPr/>
        </p:nvSpPr>
        <p:spPr bwMode="auto">
          <a:xfrm>
            <a:off x="2665115" y="2084948"/>
            <a:ext cx="55726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воссоздание системы социальной профилактики правонарушений, направленной на активизацию борьбы с пьянством, алкоголизмом, наркоманией, безнадзорностью несовершеннолетних;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проведение разъяснительной работы среди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мерах по противодействию экстремизма, терроризма, а также преступлений против собственности;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профилактика правонарушений в местах массового пребывания граждан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89516"/>
              </p:ext>
            </p:extLst>
          </p:nvPr>
        </p:nvGraphicFramePr>
        <p:xfrm>
          <a:off x="587127" y="3645024"/>
          <a:ext cx="8137525" cy="3095879"/>
        </p:xfrm>
        <a:graphic>
          <a:graphicData uri="http://schemas.openxmlformats.org/drawingml/2006/table">
            <a:tbl>
              <a:tblPr/>
              <a:tblGrid>
                <a:gridCol w="6408132"/>
                <a:gridCol w="864162"/>
                <a:gridCol w="865231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вес населения (из расчёта на 1 жителя), охваченного агитационной информацией по вопросам противодействия экстремизму, терроризму, преступлениям против собственности, действиям при угрозе террористических актов в местах массового пребывания людей, антитеррористической направленности, к общей численности населения муниципального образования «Город Майкоп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вес населения (из расчёта на 1 жителя), охваченного агитационной информацией по профилактике наркомании, алкоголизма и других правонарушений к общей численности населения муниципального образования «Город Майкоп»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обучающихся в общеобразовательных организациях (6-11 классы), посетивших занятия по проблемам профилактики безнадзорности и правонарушений несовершеннолетних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96,7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обучающихся в общеобразовательных организациях (6-11 классы), высших учебных заведениях, посетивших занятия о профилактике и борьбе с незаконным оборотом и употреблением наркотиков, пьянством и алкоголизмом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71,1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 обеспеченности народных дружинников удостоверениями народных дружинников к общей их численности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11062" y="1916832"/>
            <a:ext cx="1924645" cy="1483643"/>
            <a:chOff x="290075" y="1080901"/>
            <a:chExt cx="2697749" cy="253435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8" r="-758"/>
            <a:stretch/>
          </p:blipFill>
          <p:spPr>
            <a:xfrm>
              <a:off x="467544" y="1080901"/>
              <a:ext cx="2520280" cy="2534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75" y="2348076"/>
              <a:ext cx="1230402" cy="125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22263"/>
            <a:ext cx="8556625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«Развитие культуры</a:t>
            </a:r>
          </a:p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образования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«Город Майкоп»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2018-2024 годы</a:t>
            </a:r>
          </a:p>
        </p:txBody>
      </p:sp>
      <p:sp>
        <p:nvSpPr>
          <p:cNvPr id="70660" name="Прямоугольник 4"/>
          <p:cNvSpPr>
            <a:spLocks noChangeArrowheads="1"/>
          </p:cNvSpPr>
          <p:nvPr/>
        </p:nvSpPr>
        <p:spPr bwMode="auto">
          <a:xfrm>
            <a:off x="290512" y="1196752"/>
            <a:ext cx="849788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стратегической роли культуры как духовно-нравственного основания развития личности и государства, единства российского общества</a:t>
            </a:r>
          </a:p>
        </p:txBody>
      </p:sp>
      <p:sp>
        <p:nvSpPr>
          <p:cNvPr id="70663" name="Прямоугольник 8"/>
          <p:cNvSpPr>
            <a:spLocks noChangeArrowheads="1"/>
          </p:cNvSpPr>
          <p:nvPr/>
        </p:nvSpPr>
        <p:spPr bwMode="auto">
          <a:xfrm>
            <a:off x="2661274" y="1700808"/>
            <a:ext cx="591117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организация работы библиотек, как информационных, образовательных и культурных центров;</a:t>
            </a:r>
          </a:p>
          <a:p>
            <a:pPr algn="l"/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сохранение и развитие многообразия форм и жанров традиционной народной культуры;</a:t>
            </a:r>
          </a:p>
          <a:p>
            <a:pPr algn="l"/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повышение уровня исполнительского мастерства учащихся детских школ искусств через участие в фестивалях и конкурсах различного уровня;</a:t>
            </a:r>
          </a:p>
          <a:p>
            <a:pPr algn="l"/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укрепление единого культурного пространства, формирование положительного имиджа муниципального образования </a:t>
            </a:r>
            <a:r>
              <a:rPr lang="ru-RU" sz="1050" dirty="0">
                <a:latin typeface="Times New Roman"/>
                <a:ea typeface="Times New Roman"/>
              </a:rPr>
              <a:t>«Город Майкоп</a:t>
            </a:r>
            <a:r>
              <a:rPr lang="ru-RU" sz="1050" dirty="0" smtClean="0">
                <a:latin typeface="Times New Roman"/>
                <a:ea typeface="Times New Roman"/>
              </a:rPr>
              <a:t>», </a:t>
            </a:r>
            <a:r>
              <a:rPr lang="ru-RU" alt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 с богатейшей традиционной культурой;</a:t>
            </a:r>
          </a:p>
          <a:p>
            <a:pPr algn="l"/>
            <a:r>
              <a:rPr lang="ru-RU" alt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определение культурной политики и основных принципов организации культурной деятельности в муниципальном образовании </a:t>
            </a:r>
            <a:r>
              <a:rPr lang="ru-RU" sz="1050" dirty="0">
                <a:latin typeface="Times New Roman"/>
                <a:ea typeface="Times New Roman"/>
              </a:rPr>
              <a:t>«Город Майкоп»</a:t>
            </a:r>
            <a:endParaRPr lang="ru-RU" altLang="ru-RU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02917"/>
              </p:ext>
            </p:extLst>
          </p:nvPr>
        </p:nvGraphicFramePr>
        <p:xfrm>
          <a:off x="430337" y="3408968"/>
          <a:ext cx="8137525" cy="3341489"/>
        </p:xfrm>
        <a:graphic>
          <a:graphicData uri="http://schemas.openxmlformats.org/drawingml/2006/table">
            <a:tbl>
              <a:tblPr/>
              <a:tblGrid>
                <a:gridCol w="6408132"/>
                <a:gridCol w="865231"/>
                <a:gridCol w="8641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171 790,0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171 175,5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количества библиографических записей в электронных каталогах библиотек муниципального образования «Город Майкоп»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-18,3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количества посещений библиотек муниципального образования «Город Майкоп»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Отношение среднемесячной номинальной начисленной заработной платы работников учреждений культуры муниципального образования «Город Майкоп» к среднемесячной номинальной начисленной заработной плате в Республике Адыгея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численности участников культурно-досуговых мероприятий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количества культурно-досуговых мероприятий (по сравнению с предыдущим годом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лауреатов, дипломантов международных, всероссийских, региональных, республиканских, городских конкурсов от общего числа обучающихся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32,0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39,0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количества мероприятий, посвященных значимым событиям культуры и развитию культурного сотрудничества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численности участников мероприятий, посвященных значимым событиям культуры и развитию культурного сотрудничества (по сравнению с предыдущим годом)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культуры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95,6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6" y="1679228"/>
            <a:ext cx="1800200" cy="172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14" y="322263"/>
            <a:ext cx="8661400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«Молодежь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столицы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Адыгеи»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2018-2024 годы</a:t>
            </a:r>
          </a:p>
        </p:txBody>
      </p:sp>
      <p:sp>
        <p:nvSpPr>
          <p:cNvPr id="71684" name="Прямоугольник 4"/>
          <p:cNvSpPr>
            <a:spLocks noChangeArrowheads="1"/>
          </p:cNvSpPr>
          <p:nvPr/>
        </p:nvSpPr>
        <p:spPr bwMode="auto">
          <a:xfrm>
            <a:off x="2019796" y="1268760"/>
            <a:ext cx="67686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и возможностей для успешной социализации и эффективной самореализации молодых людей вне зависимости от социального статуса в целях использования потенциала молодежи в интересах инновационного развития города Майкопа</a:t>
            </a:r>
          </a:p>
        </p:txBody>
      </p:sp>
      <p:sp>
        <p:nvSpPr>
          <p:cNvPr id="71687" name="Прямоугольник 8"/>
          <p:cNvSpPr>
            <a:spLocks noChangeArrowheads="1"/>
          </p:cNvSpPr>
          <p:nvPr/>
        </p:nvSpPr>
        <p:spPr bwMode="auto">
          <a:xfrm>
            <a:off x="3059832" y="2348880"/>
            <a:ext cx="52130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формирование целостной системы поддержки обладающей лидерскими навыками инициативной и талантливой молодежи;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вовлечение молодежи в социальную практику и ее информирование о потенциальных возможностях собственного развития;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42159"/>
              </p:ext>
            </p:extLst>
          </p:nvPr>
        </p:nvGraphicFramePr>
        <p:xfrm>
          <a:off x="383061" y="4077071"/>
          <a:ext cx="8210550" cy="2592289"/>
        </p:xfrm>
        <a:graphic>
          <a:graphicData uri="http://schemas.openxmlformats.org/drawingml/2006/table">
            <a:tbl>
              <a:tblPr/>
              <a:tblGrid>
                <a:gridCol w="6442462"/>
                <a:gridCol w="903932"/>
                <a:gridCol w="864156"/>
              </a:tblGrid>
              <a:tr h="3913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1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8 595,5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8 302,0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070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молодых людей, принимающих участие в программных мероприятиях в сфере молодежной политики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49,1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2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детей, подростков и молодежи, посещающих клубы, принимающих участие в мероприятиях, направленных на гражданское становление и нравственное развитие молодежи, привитие навыков здорового образа жизни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0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молодежи, охваченной профилактическими акциями и мероприятиями против употребления наркотиков, алкоголя и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табакокурения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0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граждан муниципального образования «Город Майкоп», вовлеченных в добровольческую (волонтерскую)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38201"/>
            <a:ext cx="2448272" cy="2119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13" y="322263"/>
            <a:ext cx="8661400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«О противодействии коррупции </a:t>
            </a:r>
          </a:p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Майкоп»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2018 - 2021 годы</a:t>
            </a:r>
          </a:p>
        </p:txBody>
      </p:sp>
      <p:sp>
        <p:nvSpPr>
          <p:cNvPr id="72708" name="Прямоугольник 4"/>
          <p:cNvSpPr>
            <a:spLocks noChangeArrowheads="1"/>
          </p:cNvSpPr>
          <p:nvPr/>
        </p:nvSpPr>
        <p:spPr bwMode="auto">
          <a:xfrm>
            <a:off x="290513" y="1412776"/>
            <a:ext cx="8497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системы предупреждения и профилактики коррупционных проявлений</a:t>
            </a:r>
          </a:p>
        </p:txBody>
      </p:sp>
      <p:sp>
        <p:nvSpPr>
          <p:cNvPr id="72711" name="Прямоугольник 8"/>
          <p:cNvSpPr>
            <a:spLocks noChangeArrowheads="1"/>
          </p:cNvSpPr>
          <p:nvPr/>
        </p:nvSpPr>
        <p:spPr bwMode="auto">
          <a:xfrm>
            <a:off x="3280643" y="2060848"/>
            <a:ext cx="525621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создание единого механизма, свидетельствующего об открытости, доступности, четкой определенности деятельности органов местного самоуправления;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создание системы регулярного мониторинга коррупционных проявлений, в том числе на основе взаимодействия с правоохранительными органами;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создание отдельных элементов влияния на антикоррупционное сознание посредством информирования, просвещения, обучения, воспитания населения;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пропаганда новых поведенческих моделей, ориентированных на воспитание у населения нетерпимого отношения к коррупции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57804"/>
              </p:ext>
            </p:extLst>
          </p:nvPr>
        </p:nvGraphicFramePr>
        <p:xfrm>
          <a:off x="468313" y="3860800"/>
          <a:ext cx="8137525" cy="2227961"/>
        </p:xfrm>
        <a:graphic>
          <a:graphicData uri="http://schemas.openxmlformats.org/drawingml/2006/table">
            <a:tbl>
              <a:tblPr/>
              <a:tblGrid>
                <a:gridCol w="6369425"/>
                <a:gridCol w="903938"/>
                <a:gridCol w="8641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муниципальных служащих, в должностные обязанности которых входит работа по противодействию коррупции, прошедших обучение по противодействию коррупции.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муниципальных служащих, впервые поступивших на муниципальную службу для замещения должностей, включённых в соответствующий Перечень, прошедших обучение по противодействию коррупции.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Степень информированности и удовлетворенности населения антикоррупционной политикой, проводимой органами местного самоуправления.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Публикация в средствах массовой информации материалов антикоррупционного информирования, просвещения, обучения, воспитания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141" y1="45685" x2="76953" y2="51269"/>
                        <a14:backgroundMark x1="6055" y1="20812" x2="6055" y2="20812"/>
                        <a14:backgroundMark x1="7813" y1="18782" x2="8203" y2="48223"/>
                        <a14:backgroundMark x1="86719" y1="20812" x2="88867" y2="63959"/>
                        <a14:backgroundMark x1="24609" y1="43655" x2="24609" y2="58376"/>
                        <a14:backgroundMark x1="28320" y1="55330" x2="28516" y2="42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5"/>
            <a:ext cx="3456384" cy="1471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22263"/>
            <a:ext cx="8556625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«Майкоп - спортивный город»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3732" name="Прямоугольник 4"/>
          <p:cNvSpPr>
            <a:spLocks noChangeArrowheads="1"/>
          </p:cNvSpPr>
          <p:nvPr/>
        </p:nvSpPr>
        <p:spPr bwMode="auto">
          <a:xfrm>
            <a:off x="611560" y="1306483"/>
            <a:ext cx="81768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качества жизни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развития физкультурно-спортивной работы</a:t>
            </a:r>
          </a:p>
        </p:txBody>
      </p:sp>
      <p:sp>
        <p:nvSpPr>
          <p:cNvPr id="73735" name="Прямоугольник 8"/>
          <p:cNvSpPr>
            <a:spLocks noChangeArrowheads="1"/>
          </p:cNvSpPr>
          <p:nvPr/>
        </p:nvSpPr>
        <p:spPr bwMode="auto">
          <a:xfrm>
            <a:off x="3635375" y="2132856"/>
            <a:ext cx="4838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организация и проведение массовых физкультурно-спортивных мероприятий;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развитие инфраструктуры для занятий массовым спортом в образовательных организациях и по месту жительства;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развитие спортивной материально-технической базы;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повышение интереса населения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занятиям физической культурой и спортом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01103"/>
              </p:ext>
            </p:extLst>
          </p:nvPr>
        </p:nvGraphicFramePr>
        <p:xfrm>
          <a:off x="604837" y="3717032"/>
          <a:ext cx="8137525" cy="2808332"/>
        </p:xfrm>
        <a:graphic>
          <a:graphicData uri="http://schemas.openxmlformats.org/drawingml/2006/table">
            <a:tbl>
              <a:tblPr/>
              <a:tblGrid>
                <a:gridCol w="6369425"/>
                <a:gridCol w="903938"/>
                <a:gridCol w="8641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51 621,6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51 425,6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обеспеченности населения муниципального образования «Город Майкоп» спортивными сооружениями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78,2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83,2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детей, занимающихся в специализированных спортивных учреждениях, в общей численности детей 5-18 лет 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28,1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населения муниципального образования «Город Майкоп», систематически занимающегося физической культурой и спортом, в общей численности населения муниципального образования «Город Майкоп»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37,4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22,4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физической культуры и спорта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61,2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750" y1="14969" x2="90750" y2="14969"/>
                        <a14:foregroundMark x1="7500" y1="70478" x2="82250" y2="70894"/>
                        <a14:foregroundMark x1="33250" y1="79418" x2="71500" y2="78378"/>
                        <a14:backgroundMark x1="65750" y1="77963" x2="65750" y2="79626"/>
                        <a14:backgroundMark x1="54250" y1="80042" x2="54250" y2="80042"/>
                        <a14:backgroundMark x1="61750" y1="80249" x2="61750" y2="80249"/>
                        <a14:backgroundMark x1="55250" y1="80042" x2="55250" y2="80042"/>
                        <a14:backgroundMark x1="54750" y1="79210" x2="54750" y2="79210"/>
                        <a14:backgroundMark x1="40750" y1="78794" x2="40750" y2="80249"/>
                        <a14:backgroundMark x1="36000" y1="79626" x2="37500" y2="78586"/>
                        <a14:backgroundMark x1="35250" y1="79002" x2="35500" y2="79834"/>
                        <a14:backgroundMark x1="44500" y1="78586" x2="44750" y2="80457"/>
                        <a14:backgroundMark x1="59250" y1="79002" x2="58250" y2="80873"/>
                        <a14:backgroundMark x1="77250" y1="72765" x2="77250" y2="70062"/>
                        <a14:backgroundMark x1="60500" y1="70062" x2="60250" y2="71933"/>
                        <a14:backgroundMark x1="53750" y1="70062" x2="53750" y2="71518"/>
                        <a14:backgroundMark x1="46750" y1="69439" x2="46500" y2="70894"/>
                        <a14:backgroundMark x1="40250" y1="70270" x2="41500" y2="70894"/>
                        <a14:backgroundMark x1="29750" y1="70478" x2="29750" y2="71518"/>
                        <a14:backgroundMark x1="16000" y1="70686" x2="16000" y2="72141"/>
                        <a14:backgroundMark x1="18750" y1="70686" x2="19250" y2="71933"/>
                        <a14:backgroundMark x1="15750" y1="70062" x2="16000" y2="70478"/>
                        <a14:backgroundMark x1="22500" y1="70062" x2="22500" y2="71518"/>
                        <a14:backgroundMark x1="26250" y1="70062" x2="26250" y2="70894"/>
                        <a14:backgroundMark x1="12000" y1="70062" x2="12500" y2="72349"/>
                        <a14:backgroundMark x1="56500" y1="70062" x2="57000" y2="70062"/>
                        <a14:backgroundMark x1="56500" y1="71933" x2="57500" y2="72141"/>
                        <a14:backgroundMark x1="67500" y1="69439" x2="67500" y2="71310"/>
                        <a14:backgroundMark x1="74250" y1="70270" x2="74000" y2="72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61023"/>
            <a:ext cx="1728192" cy="2078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22263"/>
            <a:ext cx="8207375" cy="73866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 «Управление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финансами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>
              <a:defRPr/>
            </a:pP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 – 2021 годы</a:t>
            </a:r>
          </a:p>
        </p:txBody>
      </p:sp>
      <p:sp>
        <p:nvSpPr>
          <p:cNvPr id="74756" name="Прямоугольник 4"/>
          <p:cNvSpPr>
            <a:spLocks noChangeArrowheads="1"/>
          </p:cNvSpPr>
          <p:nvPr/>
        </p:nvSpPr>
        <p:spPr bwMode="auto">
          <a:xfrm>
            <a:off x="323055" y="1340768"/>
            <a:ext cx="84978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Цель:</a:t>
            </a:r>
            <a:endParaRPr lang="ru-RU" sz="11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сбалансированности и финансовой устойчивости бюджетной системы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повышения эффективности бюджетных расходов и качества управления муниципальными финансами</a:t>
            </a:r>
          </a:p>
        </p:txBody>
      </p:sp>
      <p:sp>
        <p:nvSpPr>
          <p:cNvPr id="74759" name="Прямоугольник 8"/>
          <p:cNvSpPr>
            <a:spLocks noChangeArrowheads="1"/>
          </p:cNvSpPr>
          <p:nvPr/>
        </p:nvSpPr>
        <p:spPr bwMode="auto">
          <a:xfrm>
            <a:off x="3287258" y="2273285"/>
            <a:ext cx="525621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организация и осуществление бюджетного процесса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эффективное управление муниципальным долгом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создание условий для реализации муниципальной программы и входящих в нее подпрограмм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82259"/>
              </p:ext>
            </p:extLst>
          </p:nvPr>
        </p:nvGraphicFramePr>
        <p:xfrm>
          <a:off x="574031" y="3717032"/>
          <a:ext cx="8137525" cy="2566760"/>
        </p:xfrm>
        <a:graphic>
          <a:graphicData uri="http://schemas.openxmlformats.org/drawingml/2006/table">
            <a:tbl>
              <a:tblPr/>
              <a:tblGrid>
                <a:gridCol w="6369425"/>
                <a:gridCol w="903938"/>
                <a:gridCol w="8641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58 675,7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55 597,3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муни­ципального об­разования «Го­род Майкоп» по налоговым и неналоговым доходам к утвержденному уровню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Испол­нение бюджета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муниципального образования «Город Майкоп» по расходам к утвержденному уровню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Отношение объема муни­ципального долга к общему годовому объ­ему доходов бюджета муни­ципального об­разования «Го­род Майкоп» без учета без­возмездных поступлений и (или) поступ­лений налого­вых доходов по дополнитель­ным нормати­вам отчислений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более 100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Отношение объема расхо­дов  на обслу­живание муни­ципального долга к объему расходов  бюджета муни­ципального об­разования «Го­род Майкоп» за исключением объема расхо­дов, которые осуществля­ются за счет субвенций предоставляе­мых из бюдже­тов  бюджет­ной системы Российской Федерации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более 15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Просроченная задолженность по долговым обязательствам муниципаль­ного образова­ния «Город Майкоп»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80" y="2000796"/>
            <a:ext cx="1699606" cy="145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22263"/>
            <a:ext cx="8340353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  «Развитие средств массовой информации в муниципальном образовании «Город Майкоп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defTabSz="866775">
              <a:defRPr/>
            </a:pPr>
            <a:endParaRPr lang="ru-RU" sz="1800" b="1" dirty="0">
              <a:latin typeface="Trebuchet MS" panose="020B0603020202020204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2018-2021 годы</a:t>
            </a:r>
          </a:p>
        </p:txBody>
      </p:sp>
      <p:sp>
        <p:nvSpPr>
          <p:cNvPr id="75780" name="Прямоугольник 4"/>
          <p:cNvSpPr>
            <a:spLocks noChangeArrowheads="1"/>
          </p:cNvSpPr>
          <p:nvPr/>
        </p:nvSpPr>
        <p:spPr bwMode="auto">
          <a:xfrm>
            <a:off x="2863305" y="1838391"/>
            <a:ext cx="608860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конституционного права жителей на получение оперативной и достоверной информации о важнейших общественно-политических, социально-культурных событиях, о деятельности органов местного самоуправления, органов государственной власти Республики Адыгея</a:t>
            </a:r>
          </a:p>
        </p:txBody>
      </p:sp>
      <p:sp>
        <p:nvSpPr>
          <p:cNvPr id="75783" name="Прямоугольник 8"/>
          <p:cNvSpPr>
            <a:spLocks noChangeArrowheads="1"/>
          </p:cNvSpPr>
          <p:nvPr/>
        </p:nvSpPr>
        <p:spPr bwMode="auto">
          <a:xfrm>
            <a:off x="3279502" y="2910086"/>
            <a:ext cx="525621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всестороннее информирование граждан, проживающих в муниципальном образовании "Город Майкоп", о процессах, происходящих в политической, социально-экономической жизни в муниципальном образовании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формирование у жителей муниципального образования активной жизненной позиции;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оказание информационных услуг в сфере печати и телевидения (собственное производство);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создание условий для стабильной работы муниципальных СМИ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59055"/>
              </p:ext>
            </p:extLst>
          </p:nvPr>
        </p:nvGraphicFramePr>
        <p:xfrm>
          <a:off x="358974" y="4869160"/>
          <a:ext cx="8137525" cy="1402717"/>
        </p:xfrm>
        <a:graphic>
          <a:graphicData uri="http://schemas.openxmlformats.org/drawingml/2006/table">
            <a:tbl>
              <a:tblPr/>
              <a:tblGrid>
                <a:gridCol w="6369425"/>
                <a:gridCol w="903938"/>
                <a:gridCol w="8641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26 747,0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26 747,0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Уровень удовлетворенности населения качеством информации, получаемой в средствах массовой информации,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номеров газеты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«Майкопские новости»</a:t>
                      </a: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времени выхода в эфир передач Майкопского телевидения, час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478,8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8" y="2307750"/>
            <a:ext cx="2919344" cy="19778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455613"/>
            <a:ext cx="8280598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66775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жилищно-коммунального, дорожного  хозяйства и благоустройства в муниципальном образовании «Город Майкоп»</a:t>
            </a:r>
          </a:p>
          <a:p>
            <a:pPr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6804" name="Прямоугольник 4"/>
          <p:cNvSpPr>
            <a:spLocks noChangeArrowheads="1"/>
          </p:cNvSpPr>
          <p:nvPr/>
        </p:nvSpPr>
        <p:spPr bwMode="auto">
          <a:xfrm>
            <a:off x="468313" y="1471613"/>
            <a:ext cx="83518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жилищно-коммунального, дорожного хозяйства и благоустройства муниципального образования </a:t>
            </a:r>
            <a:r>
              <a:rPr lang="ru-RU" sz="1000" dirty="0">
                <a:latin typeface="Times New Roman"/>
                <a:ea typeface="Times New Roman"/>
              </a:rPr>
              <a:t>«Город Майкоп</a:t>
            </a:r>
            <a:r>
              <a:rPr lang="ru-RU" sz="1000" dirty="0" smtClean="0">
                <a:latin typeface="Times New Roman"/>
                <a:ea typeface="Times New Roman"/>
              </a:rPr>
              <a:t>»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обеспечения комфортных условий проживания граждан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7" name="Прямоугольник 8"/>
          <p:cNvSpPr>
            <a:spLocks noChangeArrowheads="1"/>
          </p:cNvSpPr>
          <p:nvPr/>
        </p:nvSpPr>
        <p:spPr bwMode="auto">
          <a:xfrm>
            <a:off x="3458567" y="2025611"/>
            <a:ext cx="525621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поддержание надлежащего технического состояния, обеспечение сохранности автомобильных дорог и комплексное развитие транспортной инфраструктуры;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повышение безопасности дорожного движения на автомобильных дорогах;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проведение капитального ремонта многоквартирных домов;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сохранение, восстановление, повышение надежности зданий жилищного фонда;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развитие сетей наружного освещения;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развитие систем инженерной инфраструктуры для обеспечения населения коммунальными услугами;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7) повышение уровня надежности, качества и эффективности работы коммунального комплекса;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8) озеленение территорий и улучшение художественно-ландшафтного облика города и поселений;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9) содержание мест захоронения в благоустроенном состоянии;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10) создание условий для реализации муниципальной программы;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11) создание условий для комфортного проживания и безопасного движения граждан по дворовым территориям многоквартирных домов;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12) повышение уровня благоустройства дворовых территорий многоквартирных домов;</a:t>
            </a:r>
          </a:p>
          <a:p>
            <a:pPr algn="l"/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13) выполнение работ по ремонту дорожного покрытия дворовых территорий многоквартирных домов, проездов к дворовым территориям многоквартирных домов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81054"/>
              </p:ext>
            </p:extLst>
          </p:nvPr>
        </p:nvGraphicFramePr>
        <p:xfrm>
          <a:off x="699892" y="5373216"/>
          <a:ext cx="8135937" cy="522288"/>
        </p:xfrm>
        <a:graphic>
          <a:graphicData uri="http://schemas.openxmlformats.org/drawingml/2006/table">
            <a:tbl>
              <a:tblPr/>
              <a:tblGrid>
                <a:gridCol w="6368182"/>
                <a:gridCol w="903762"/>
                <a:gridCol w="863993"/>
              </a:tblGrid>
              <a:tr h="34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4" marR="9524" marT="95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4" marR="9524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4" marR="9524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7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1 210 893,4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757 399,3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D:\Documents\Картинки\ЖКХ и благоустрой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127" y1="51043" x2="40127" y2="44623"/>
                        <a14:foregroundMark x1="46752" y1="5618" x2="50064" y2="13162"/>
                        <a14:backgroundMark x1="51465" y1="95987" x2="49809" y2="99358"/>
                        <a14:backgroundMark x1="58726" y1="98555" x2="58726" y2="98555"/>
                        <a14:backgroundMark x1="22166" y1="97592" x2="48790" y2="99679"/>
                        <a14:backgroundMark x1="74140" y1="98074" x2="52102" y2="99358"/>
                        <a14:backgroundMark x1="63439" y1="2247" x2="45478" y2="161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9604"/>
            <a:ext cx="3532433" cy="28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569077" cy="523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«Развитие жилищно-коммунального, дорожного  хозяйства и благоустройства в муниципальном образовании «Город Майкоп</a:t>
            </a: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29726"/>
              </p:ext>
            </p:extLst>
          </p:nvPr>
        </p:nvGraphicFramePr>
        <p:xfrm>
          <a:off x="467544" y="1196752"/>
          <a:ext cx="8569325" cy="5124075"/>
        </p:xfrm>
        <a:graphic>
          <a:graphicData uri="http://schemas.openxmlformats.org/drawingml/2006/table">
            <a:tbl>
              <a:tblPr/>
              <a:tblGrid>
                <a:gridCol w="7273125"/>
                <a:gridCol w="576089"/>
                <a:gridCol w="720111"/>
              </a:tblGrid>
              <a:tr h="3197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5252" marR="5252" marT="525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5252" marR="5252" marT="52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5252" marR="5252" marT="52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Удовлетворенность населения качеством автомобильных дорог в муниципальном образовании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46,0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59,23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Удовлетворенность населения муниципального образования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жилищно-коммунальными услугами: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теплоснабжение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85,0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85,7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2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водоснабжение (водоотведение)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85,0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84,05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электроснабжение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88,62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1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газоснабжение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94,0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91,53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57,0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56,01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1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протяженности автомобильных дорог общего пользования местного значения с твердым покрытием от общей протяженности автомобильных дорог местного значения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53,02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неосвещенных частей улиц в общей протяженности улично-дорожной сети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Площадь уборки территорий улиц, площадей, тротуаров, инженерных сооружений в рамках благоустройства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813,67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814,2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Площадь зеленых насаждений общего пользования, приходящаяся на одного жителя муниципального образования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4,84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Удельный вес трудоустроенных на общественных работах к общему числу граждан, обратившихся в центр занятости населения в целях поиска подходящей работы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14,0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13,0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отремонтированных многоквартирных домов от общего количества многоквартирных домов, требующих капитального ремонта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26,7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30,8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построенных инженерных сетей в общей протяженности таких сетей по отношению к результатам 2015 года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0,75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Удельный вес прироста количества посетителей МУП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«Банный комплекс»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 общем количестве посетителей МУП "Банный комплекс" по отношению к результатам 2016 года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10,4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Удельный вес обращений по вопросам жилищно-коммунального хозяйства от общего количества обращений в Администрацию муниципального образования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22,3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25,6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муниципальных служащих Управления ЖКХ и благоустройства, прошедших программы профессиональной переподготовки и повышения квалификации</a:t>
                      </a:r>
                    </a:p>
                  </a:txBody>
                  <a:tcPr marL="6350" marR="635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27,6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9,1</a:t>
                      </a: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2263"/>
            <a:ext cx="8628385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«Обеспечение деятельности и реализации полномочий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 Комитета по управлению имуществом муниципального образования «Город Майкоп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547664" y="1393002"/>
            <a:ext cx="71089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эффективности управления и распоряжения муниципальным имуществом</a:t>
            </a:r>
          </a:p>
        </p:txBody>
      </p:sp>
      <p:sp>
        <p:nvSpPr>
          <p:cNvPr id="79879" name="Прямоугольник 8"/>
          <p:cNvSpPr>
            <a:spLocks noChangeArrowheads="1"/>
          </p:cNvSpPr>
          <p:nvPr/>
        </p:nvSpPr>
        <p:spPr bwMode="auto">
          <a:xfrm>
            <a:off x="3059113" y="1844824"/>
            <a:ext cx="5257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совершенствование системы учета объектов муниципальной собственности и земельных участков;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содержание объектов собственности муниципального образования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увеличение поступлений в бюджет за счет роста количества заключенных договоров аренды, договоров купли-продажи, осуществления оценки рыночной стоимости объектов собственности, вовлекаемых в сделки, модернизации учета и контроля по договорам аренды, укрепление материально-технического обеспечения и управления в сфере управления муниципальной собственностью;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обеспечение деятельности Комитета по управлению имуществом муниципального образования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63054"/>
              </p:ext>
            </p:extLst>
          </p:nvPr>
        </p:nvGraphicFramePr>
        <p:xfrm>
          <a:off x="482749" y="4149080"/>
          <a:ext cx="8137525" cy="2178450"/>
        </p:xfrm>
        <a:graphic>
          <a:graphicData uri="http://schemas.openxmlformats.org/drawingml/2006/table">
            <a:tbl>
              <a:tblPr/>
              <a:tblGrid>
                <a:gridCol w="6402738"/>
                <a:gridCol w="882611"/>
                <a:gridCol w="852176"/>
              </a:tblGrid>
              <a:tr h="2838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7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34 118,4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33 170,9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1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6" marR="9526" marT="95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объектов недвижимого имущества, зарегистрированных в собственность муниципального образования «Город Майкоп».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технических инвентаризаций объектов недвижимости, находящихся в муниципальной собственности муниципального образования «Город Майкоп»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земельных участков, зарегистрированных в собственность муниципального образования «Город Майкоп».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оказанных муниципальных услуг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2879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9" y="2060848"/>
            <a:ext cx="2343018" cy="1729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115888"/>
            <a:ext cx="7499350" cy="86484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Бюджетная политика в муниципальном образовании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«Город Майкоп» в 2019 году была направлена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513" cy="5544616"/>
          </a:xfrm>
        </p:spPr>
        <p:txBody>
          <a:bodyPr rtlCol="0">
            <a:normAutofit fontScale="25000" lnSpcReduction="20000"/>
          </a:bodyPr>
          <a:lstStyle/>
          <a:p>
            <a:pPr marL="342900" indent="-342900" algn="just" fontAlgn="auto">
              <a:spcAft>
                <a:spcPts val="0"/>
              </a:spcAft>
              <a:buClrTx/>
              <a:buSzTx/>
              <a:buFont typeface="Wingdings" pitchFamily="2" charset="2"/>
              <a:buChar char="q"/>
              <a:defRPr/>
            </a:pPr>
            <a:endParaRPr lang="ru-RU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1) проведение ответственной бюджетной политики, способствующей обеспечению долгосрочной сбалансированности и устойчивости бюджетной системы муниципального образования «Город Майкоп» и формированию условий для ускорения темпов экономического роста, укреплению финансовой стабильности в муниципальном образовании «Город Майкоп»;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2) обеспечение сокращения расходов бюджета муниципального образования «Город Майкоп» в реальном выражении за счет снижения неэффективных затрат;</a:t>
            </a:r>
            <a:r>
              <a:rPr lang="ru-RU" sz="3200" dirty="0">
                <a:latin typeface="Calibri"/>
                <a:ea typeface="Calibri"/>
                <a:cs typeface="Calibri"/>
              </a:rPr>
              <a:t>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3) достижение целевых показателей, предусмотренных муниципальными программами муниципального образования «Город Майкоп»;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5) адресность и целевой характер бюджетных средств за счет формирования и исполнения бюджета муниципального образования «Город Майкоп» на основе муниципальных  программ, перераспределение бюджетных ассигнований на конкретные мероприятия, направленные на достижение приоритетных целей социально-экономического развития;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6) принятие мер по недопущению кредиторской задолженности по заработной плате и социальным выплатам;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7) создание условий для повышения качества предоставления муниципальных услуг, расширение перечня муниципальных услуг;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8) внедрение принципов инициативного бюджетирования, предполагающих участие граждан в определении и выборе предметов расходования бюджетных средств, а также последующем контроле за реализацией отобранных проектов;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9) 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10) определение потенциала долговой емкости бюджета, а также экономически безопасного уровня муниципального долга и муниципальных заимствований; 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11) недопущение неконтролируемого роста муниципального долга и увеличения рисков неисполнения взятых</a:t>
            </a:r>
            <a:r>
              <a:rPr lang="ru-RU" sz="3200" dirty="0">
                <a:latin typeface="Calibri"/>
                <a:ea typeface="Calibri"/>
                <a:cs typeface="Calibri"/>
              </a:rPr>
              <a:t> 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муниципальным образованием «Город Майкоп» долговых обязательств;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12) формирование благоприятного инвестиционного климата; 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13) 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14) сохранение механизмов предоставления муниципальной поддержки на территории муниципального образования «Город Майкоп»;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15) совершенствование управления муниципальным имуществом муниципального образования «Город Майкоп»;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16) осуществление контроля за использованием муниципального имущества муниципального образования «Город Майкоп», сданного в </a:t>
            </a:r>
            <a:r>
              <a:rPr lang="ru-RU" sz="4000" dirty="0" smtClean="0">
                <a:latin typeface="Times New Roman"/>
                <a:ea typeface="Calibri"/>
                <a:cs typeface="Calibri"/>
              </a:rPr>
              <a:t>аренду</a:t>
            </a:r>
            <a:r>
              <a:rPr lang="ru-RU" sz="4000" dirty="0">
                <a:latin typeface="Times New Roman"/>
                <a:ea typeface="Calibri"/>
                <a:cs typeface="Calibri"/>
              </a:rPr>
              <a:t>, а также переданного в оперативное управление или хозяйственное ведение муниципальным учреждениям и муниципальным предприятиям муниципального образования «Город Майкоп»; 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17) развитие системы внутреннего финансового контроля и внутреннего финансового аудита;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Calibri"/>
              </a:rPr>
              <a:t>18) развитие системы мониторинга качества финансового менеджмента главных распорядителей бюджетных средств.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Times New Roman"/>
              </a:rPr>
              <a:t> </a:t>
            </a:r>
            <a:endParaRPr lang="ru-RU" sz="4000" dirty="0">
              <a:ea typeface="Times New Roman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296144" cy="1079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2263"/>
            <a:ext cx="8628385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«Поддержка казачьих обществ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образования «Город Майкоп»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80900" name="Прямоугольник 4"/>
          <p:cNvSpPr>
            <a:spLocks noChangeArrowheads="1"/>
          </p:cNvSpPr>
          <p:nvPr/>
        </p:nvSpPr>
        <p:spPr bwMode="auto">
          <a:xfrm>
            <a:off x="3491880" y="1493899"/>
            <a:ext cx="4482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духовно-культурных </a:t>
            </a:r>
            <a:endParaRPr lang="en-US" alt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и патриотических основ российского казачества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16458"/>
              </p:ext>
            </p:extLst>
          </p:nvPr>
        </p:nvGraphicFramePr>
        <p:xfrm>
          <a:off x="323528" y="4653136"/>
          <a:ext cx="8137525" cy="1034415"/>
        </p:xfrm>
        <a:graphic>
          <a:graphicData uri="http://schemas.openxmlformats.org/drawingml/2006/table">
            <a:tbl>
              <a:tblPr/>
              <a:tblGrid>
                <a:gridCol w="6392381"/>
                <a:gridCol w="864162"/>
                <a:gridCol w="88098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количества проведенных казачьих мероприятий по сравнению с предыдущим годом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14,3%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14,3%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охвата детей и подростков казачьими мероприятиями по сравнению с предыдущим годом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9,1%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9,1%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0935" name="TextBox 3"/>
          <p:cNvSpPr txBox="1">
            <a:spLocks noChangeArrowheads="1"/>
          </p:cNvSpPr>
          <p:nvPr/>
        </p:nvSpPr>
        <p:spPr bwMode="auto">
          <a:xfrm>
            <a:off x="3419872" y="2621643"/>
            <a:ext cx="4824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fontAlgn="t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мероприятий по патриотическому воспитанию казачьей молодежи;</a:t>
            </a:r>
          </a:p>
          <a:p>
            <a:pPr algn="l" fontAlgn="t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Поддержание высокого уровня работы групп казачьей направленности в общеобразовательных учреждениях муниципального образования «Город Майкоп».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8" y="1214815"/>
            <a:ext cx="2301879" cy="33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User\Desktop\1826438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" y="1214815"/>
            <a:ext cx="2380488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2263"/>
            <a:ext cx="8628385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«Формирование современной городской среды в </a:t>
            </a: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муниципальном образовании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«Город Майкоп» </a:t>
            </a: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59832" y="1215390"/>
            <a:ext cx="57731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качества и комфорта городской среды на территории муниципального образования «Город Майкоп»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00375" y="1861721"/>
            <a:ext cx="583264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формирования единого облика муниципального образования «Город Майкоп»;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создания, содержания и развития объектов благоустройства на территории муниципального образования «Город Майкоп», включая объекты, находящиеся в частной собственности и прилегающие к ним территории;</a:t>
            </a:r>
          </a:p>
          <a:p>
            <a:pPr marL="228600" indent="-228600" algn="l" fontAlgn="t">
              <a:buAutoNum type="arabicPeriod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«Город Майкоп».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27636"/>
              </p:ext>
            </p:extLst>
          </p:nvPr>
        </p:nvGraphicFramePr>
        <p:xfrm>
          <a:off x="539552" y="3421321"/>
          <a:ext cx="8137525" cy="3259455"/>
        </p:xfrm>
        <a:graphic>
          <a:graphicData uri="http://schemas.openxmlformats.org/drawingml/2006/table">
            <a:tbl>
              <a:tblPr/>
              <a:tblGrid>
                <a:gridCol w="6392381"/>
                <a:gridCol w="864162"/>
                <a:gridCol w="88098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122 300,6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122 200,6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благоустроенных дворовых территорий многоквартирных домов в отчетном году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Площадь благоустроенных дворовых территорий многоквартирных домов в отчетном году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87000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161125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15,8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14,6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 благоустроенными дворовыми территориями (доля населения, проживающего в жилом фонде с благоустроенными дворовыми территориями от общей численности населения муниципального образования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8,6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9,0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благоустроенных общественных территорий в отчетном году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Площадь благоустроенных общественных территорий в отчетном году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25000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57704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площади благоустроенных общественных территорий к общей площади общественных территорий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30,3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Площадь благоустроенных общественных территорий, приходящихся на 1 жителя муниципального образования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«Город Майкоп»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0,46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трудового участия граждан в выполнении мероприятий по благоустройству дворовых территорий в отчетном году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670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800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площади благоустроенных мест массового отдыха населения (городских парков) от общей площади парков (нарастающим итогом)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5,4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5,4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8" y="1648137"/>
            <a:ext cx="2373339" cy="15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4870"/>
      </p:ext>
    </p:extLst>
  </p:cSld>
  <p:clrMapOvr>
    <a:masterClrMapping/>
  </p:clrMapOvr>
  <p:transition spd="med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2263"/>
            <a:ext cx="8484369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Ведомственная целевая программа «Повышение эффективности и сбалансированности работы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Управления архитектуры и градостроительства муниципального образования «Город Майкоп»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2016 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81924" name="Прямоугольник 4"/>
          <p:cNvSpPr>
            <a:spLocks noChangeArrowheads="1"/>
          </p:cNvSpPr>
          <p:nvPr/>
        </p:nvSpPr>
        <p:spPr bwMode="auto">
          <a:xfrm>
            <a:off x="388813" y="1794882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условий для эффективной деятельности Управления архитектуры и градостроительства (далее - Управление), в целях реализации основных его задач и полномочий по устойчивому развитию территории и улучшению архитектурного облика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7" name="Прямоугольник 8"/>
          <p:cNvSpPr>
            <a:spLocks noChangeArrowheads="1"/>
          </p:cNvSpPr>
          <p:nvPr/>
        </p:nvSpPr>
        <p:spPr bwMode="auto">
          <a:xfrm>
            <a:off x="3779912" y="2784347"/>
            <a:ext cx="474020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обеспечение устойчивого развития территории муниципального образования 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улучшение архитектурного облика города Майкопа;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материально-техническое обеспечение деятельности Управления;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финансовое обеспечение и контроль деятельности Управления;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обеспечение сбалансированности и устойчивости работы Управления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86720"/>
              </p:ext>
            </p:extLst>
          </p:nvPr>
        </p:nvGraphicFramePr>
        <p:xfrm>
          <a:off x="467544" y="4061620"/>
          <a:ext cx="8135937" cy="2445914"/>
        </p:xfrm>
        <a:graphic>
          <a:graphicData uri="http://schemas.openxmlformats.org/drawingml/2006/table">
            <a:tbl>
              <a:tblPr/>
              <a:tblGrid>
                <a:gridCol w="6401488"/>
                <a:gridCol w="882439"/>
                <a:gridCol w="852010"/>
              </a:tblGrid>
              <a:tr h="4583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9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21 450,7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21 446,0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65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Площадь территории населенных пунктов, охваченных топографическими съемками, 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территории населенных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пунктов, охваченных проектами планировок, га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29850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градостроительных планов земельных участков,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Разрешения на установку и эксплуатацию рекламных конструкций,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Разрешения на перепланировку квартир,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выданных разрешений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строительство объектов капитального строительства,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выданных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разрешений на ввод объектов капитального строительства в эксплуатацию, ед.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275073" cy="1515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14" y="322263"/>
            <a:ext cx="866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Ведомственная целевая программа «Обеспечение комплексной административно-технической деятельности Администрации муниципального образования «Город Майкоп» и 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её структурных подразделений»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реализации: 2016 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82948" name="Прямоугольник 4"/>
          <p:cNvSpPr>
            <a:spLocks noChangeArrowheads="1"/>
          </p:cNvSpPr>
          <p:nvPr/>
        </p:nvSpPr>
        <p:spPr bwMode="auto">
          <a:xfrm>
            <a:off x="2004070" y="1567825"/>
            <a:ext cx="67366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комплексной безопасности зданий, создание комфортных условий для работников, снижение рисков возникновения ситуаций, влекущих расходы на ликвидацию последствий пожаров и аварийных ситуаций</a:t>
            </a:r>
          </a:p>
        </p:txBody>
      </p:sp>
      <p:sp>
        <p:nvSpPr>
          <p:cNvPr id="82951" name="Прямоугольник 8"/>
          <p:cNvSpPr>
            <a:spLocks noChangeArrowheads="1"/>
          </p:cNvSpPr>
          <p:nvPr/>
        </p:nvSpPr>
        <p:spPr bwMode="auto">
          <a:xfrm>
            <a:off x="3263900" y="2492896"/>
            <a:ext cx="525621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alt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техническое обслуживание зданий, проведение текущих и капитальных ремонтов помещений;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приобретение материальных ресурсов для обеспечения комфортных условий труда сотрудников Администрации муниципального образования </a:t>
            </a:r>
            <a:r>
              <a:rPr lang="ru-RU" sz="1100" dirty="0">
                <a:latin typeface="Times New Roman"/>
                <a:ea typeface="Times New Roman"/>
              </a:rPr>
              <a:t>«Город Майкоп</a:t>
            </a:r>
            <a:r>
              <a:rPr lang="ru-RU" sz="1100" dirty="0" smtClean="0">
                <a:latin typeface="Times New Roman"/>
                <a:ea typeface="Times New Roman"/>
              </a:rPr>
              <a:t>»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организация текущего и капитального ремонта автотранспорта;</a:t>
            </a:r>
          </a:p>
          <a:p>
            <a:pPr algn="l"/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соблюдение правил противопожарной безопасности, норм техники безопасности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07792"/>
              </p:ext>
            </p:extLst>
          </p:nvPr>
        </p:nvGraphicFramePr>
        <p:xfrm>
          <a:off x="604813" y="4149080"/>
          <a:ext cx="8135937" cy="2345944"/>
        </p:xfrm>
        <a:graphic>
          <a:graphicData uri="http://schemas.openxmlformats.org/drawingml/2006/table">
            <a:tbl>
              <a:tblPr/>
              <a:tblGrid>
                <a:gridCol w="6401488"/>
                <a:gridCol w="882439"/>
                <a:gridCol w="852010"/>
              </a:tblGrid>
              <a:tr h="2880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6" marR="9526" marT="95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6" marR="9526" marT="95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6" marR="9526" marT="95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27 638,2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26 236,6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59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Площади, отремонтированные и приведенные в соответствие с нормативными и эксплуатационными требованиями,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кв.м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автомобилей, которым произведен капитальный ремонт, шт.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технических обслуживаний для 11 единиц автотранспорта, раз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технических обслуживаний охранно-пожарного оборудования (5 объектов), раз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Техническое обслуживание сплит-систем, шт.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проведенных дезинфекций помещений (5-ти зданий), раз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047" name="Picture 103" descr="D:\Documents\Картинки\Комплексная деятельност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4" y="1772816"/>
            <a:ext cx="2906288" cy="25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1898650"/>
          <a:ext cx="6794500" cy="161925"/>
        </p:xfrm>
        <a:graphic>
          <a:graphicData uri="http://schemas.openxmlformats.org/drawingml/2006/table">
            <a:tbl>
              <a:tblPr/>
              <a:tblGrid>
                <a:gridCol w="6794500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520" y="111125"/>
            <a:ext cx="8425755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Сведения о реализации общественно-значимых проектов для МО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91880"/>
              </p:ext>
            </p:extLst>
          </p:nvPr>
        </p:nvGraphicFramePr>
        <p:xfrm>
          <a:off x="199827" y="769937"/>
          <a:ext cx="8909248" cy="5737185"/>
        </p:xfrm>
        <a:graphic>
          <a:graphicData uri="http://schemas.openxmlformats.org/drawingml/2006/table">
            <a:tbl>
              <a:tblPr/>
              <a:tblGrid>
                <a:gridCol w="2894985"/>
                <a:gridCol w="1253378"/>
                <a:gridCol w="977979"/>
                <a:gridCol w="665940"/>
                <a:gridCol w="665940"/>
                <a:gridCol w="2451026"/>
              </a:tblGrid>
              <a:tr h="42681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проекта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Место реализации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Срок реализации (срок ввода в эксплуатацию)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финансирования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Результат от реализации общественно-значимого проекта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Субсидирование граждан, ведущих мелкооптовое сельскохозяйственное производство по основном направлениям сельскохозяйственной деятельности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2019г.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584,3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584,3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Построено 24 теплицы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муниципального образования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современной топографической съемкой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2016-2020гг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626,6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626,6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современной топографической съемкой муниципальное образование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33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Развитие территориального планирования муниципального образования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«Город Майкоп» (подготовка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генерального плана, правил землепользования и застройки, проектов планировки, проектов межевания территорий)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6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проектами планировок муниципальное образование «Город Майкоп»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Субсидия на создание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общеобразовательных учреждениях, расхоложенных в сельской местности условий для занятий физкультурой и спортом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2019г.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1 708,6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1 708,6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Произведен капитальный ремонт спортивного зала, тренерской, душевых и комнат гигиены спортивного зала, потолков и стен спортивного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зала и раздевалок в 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«СШ № 23 им. А.П. Антонова»</a:t>
                      </a:r>
                      <a:endParaRPr lang="ru-RU" sz="11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5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Реализация программ формирования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современной городской среды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2019г.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89 989,2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89 989,2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Благоустроено 24 дворовые территории многоквартирных домов на территории муниципального образования «Город Майкоп»,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а также проведено строительство общественной территории по адресу: </a:t>
                      </a:r>
                      <a:r>
                        <a:rPr lang="ru-RU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г.Майкоп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ул.Пролетарская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между </a:t>
                      </a:r>
                      <a:r>
                        <a:rPr lang="ru-RU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ул.Титова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и </a:t>
                      </a:r>
                      <a:r>
                        <a:rPr lang="ru-RU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ул.П.Лумумбы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19" marR="4319" marT="43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4028" name="TextBox 1"/>
          <p:cNvSpPr txBox="1">
            <a:spLocks noChangeArrowheads="1"/>
          </p:cNvSpPr>
          <p:nvPr/>
        </p:nvSpPr>
        <p:spPr bwMode="auto">
          <a:xfrm>
            <a:off x="8245475" y="46196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96660"/>
              </p:ext>
            </p:extLst>
          </p:nvPr>
        </p:nvGraphicFramePr>
        <p:xfrm>
          <a:off x="179388" y="188639"/>
          <a:ext cx="8856662" cy="6191254"/>
        </p:xfrm>
        <a:graphic>
          <a:graphicData uri="http://schemas.openxmlformats.org/drawingml/2006/table">
            <a:tbl>
              <a:tblPr/>
              <a:tblGrid>
                <a:gridCol w="2376388"/>
                <a:gridCol w="1224136"/>
                <a:gridCol w="1080120"/>
                <a:gridCol w="720080"/>
                <a:gridCol w="648072"/>
                <a:gridCol w="2807866"/>
              </a:tblGrid>
              <a:tr h="462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проекта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Место реализации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Срок реализации (срок ввода в эксплуатацию)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тыс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Результат от реализации общественно-значимого проекта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0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6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Субсидии местным бюджетам на реализацию мероприятий по благоустройству территории городских округов с численностью населения свыше 150 тысяч человек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2019г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31 578,9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31 578,9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строительство объекта «Благоустройство общественной территории- пешеходная дорожка от парка до лестницы «МЭЗДАХ». Проведена реконструкция прилегающей территории к а/д с круговым движением по адресу: г. Майкоп, ул. Пролетарская/М. Горького. Проведен капитальный ремонт скверов по адресам: г. Майкоп, ул. Зюзина; г. Майкоп, ул. Ушинского; г. Майкоп, п. Западный ул. Юбилейная.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4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Создание дополнительных мест для детей в возрасте от 2 месяцев до 3 лет образовательных организациях, осуществляющих образовательную деятельность по  образовательным программам дошкольного образования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2019-2021гг.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162 260,9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162 260,9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Выполнены работы по строительству МБДОУ на 240 мест по адресу:  г. Майкоп, ст. Ханская, ул. Степная, 23А. Продолжается строительство МБДОУ на 240 мест по адресу: г. Майкоп, ул. Я.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Коблева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4109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Создание новых мест в общеобразовательных организациях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2019-2021гг.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278 514,4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278 514,4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Строительство объекта «Средняя школа на 1100 мест» по адресу:  г. Майкоп, ул. 12 Марта,164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25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Создание дополнительных мест для детей в возрасте от 2 месяцев до 3 лет образовательных организациях, осуществляющих образовательную деятельность по  образовательным программам дошкольного образования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2019-2021гг.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84 782,3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84 782,3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Строительство МБДОУ на 240 мест по адресу:  г. Майкоп, ул. Михайлова, 15-а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94051"/>
              </p:ext>
            </p:extLst>
          </p:nvPr>
        </p:nvGraphicFramePr>
        <p:xfrm>
          <a:off x="179388" y="188639"/>
          <a:ext cx="8856662" cy="6408714"/>
        </p:xfrm>
        <a:graphic>
          <a:graphicData uri="http://schemas.openxmlformats.org/drawingml/2006/table">
            <a:tbl>
              <a:tblPr/>
              <a:tblGrid>
                <a:gridCol w="2877898"/>
                <a:gridCol w="1369990"/>
                <a:gridCol w="848197"/>
                <a:gridCol w="662009"/>
                <a:gridCol w="662009"/>
                <a:gridCol w="2436559"/>
              </a:tblGrid>
              <a:tr h="5923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проекта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Место реализации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Срок реализации (срок ввода в эксплуатацию)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Объем финансирования тыс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Результат от реализации общественно-значимого проекта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4319" marR="4319" marT="4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5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Праздничные мероприятия (детский новогодний утренник)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январь,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2020г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вышение социальной защищенности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малообеспеченных граждан и увеличение количества участников ежегодно проводимых социальных мероприятий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7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Благотворительные акции (День Победы, мероприятия, посвященные месячнику «Белая трость»)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май,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2019г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октябрь-ноябрь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2019г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7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Создание модельных муниципальных библиотек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5 555,6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5 555,6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Создана модельная муниципальная библиотека МБУК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ЦБС (филиал №1)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0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на поддержку отрасли культуры (комплектование книжных фондов муниципальных общедоступных библиотек и государственных библиотек субъектов Российской Федерации)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Комплектование книжных фондов МБУК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ЦБС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6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Поддержку отрасли культуры (подключение муниципальных общедоступных библиотек и государственных центральных библиотек субъектов Российской Федерации к информационно-телекоммуникационной сети "Интернет" и развитие библиотечного дела с учетом задачи расширения информационных технологий и оцифровки)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Муниципальное образование «Город Майкоп»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Подключение к сети интернет МБУК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ЦБС (филиал №1)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2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3"/>
          <p:cNvSpPr txBox="1">
            <a:spLocks noChangeArrowheads="1"/>
          </p:cNvSpPr>
          <p:nvPr/>
        </p:nvSpPr>
        <p:spPr bwMode="auto">
          <a:xfrm>
            <a:off x="989013" y="16224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115888"/>
            <a:ext cx="8157344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МО «Город Майкоп»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98664"/>
            <a:ext cx="1691297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9300" y="598664"/>
            <a:ext cx="1645322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13564918"/>
              </p:ext>
            </p:extLst>
          </p:nvPr>
        </p:nvGraphicFramePr>
        <p:xfrm>
          <a:off x="413613" y="1095569"/>
          <a:ext cx="2430195" cy="553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ая выноска 13"/>
          <p:cNvSpPr/>
          <p:nvPr/>
        </p:nvSpPr>
        <p:spPr>
          <a:xfrm>
            <a:off x="3347865" y="1268760"/>
            <a:ext cx="1728192" cy="900680"/>
          </a:xfrm>
          <a:prstGeom prst="wedgeRectCallout">
            <a:avLst>
              <a:gd name="adj1" fmla="val -75631"/>
              <a:gd name="adj2" fmla="val -2081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неотложные нужды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347865" y="2564904"/>
            <a:ext cx="1728192" cy="756664"/>
          </a:xfrm>
          <a:prstGeom prst="wedgeRectCallout">
            <a:avLst>
              <a:gd name="adj1" fmla="val -75404"/>
              <a:gd name="adj2" fmla="val -21686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банных услуг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275856" y="3739505"/>
            <a:ext cx="1800201" cy="722857"/>
          </a:xfrm>
          <a:prstGeom prst="wedgeRectCallout">
            <a:avLst>
              <a:gd name="adj1" fmla="val -73150"/>
              <a:gd name="adj2" fmla="val 44758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лицам, отбывавшим наказание, назначенное судом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234421" y="4869160"/>
            <a:ext cx="1800201" cy="684656"/>
          </a:xfrm>
          <a:prstGeom prst="wedgeRectCallout">
            <a:avLst>
              <a:gd name="adj1" fmla="val -67095"/>
              <a:gd name="adj2" fmla="val 49378"/>
            </a:avLst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улучшение социально-бытовых условий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275856" y="6021288"/>
            <a:ext cx="1800201" cy="612648"/>
          </a:xfrm>
          <a:prstGeom prst="wedgeRectCallout">
            <a:avLst>
              <a:gd name="adj1" fmla="val -74010"/>
              <a:gd name="adj2" fmla="val -26745"/>
            </a:avLst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многодетной семье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216" y="598664"/>
            <a:ext cx="129054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31290"/>
              </p:ext>
            </p:extLst>
          </p:nvPr>
        </p:nvGraphicFramePr>
        <p:xfrm>
          <a:off x="5220072" y="1269154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864096"/>
                <a:gridCol w="936104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21832"/>
              </p:ext>
            </p:extLst>
          </p:nvPr>
        </p:nvGraphicFramePr>
        <p:xfrm>
          <a:off x="5220072" y="2387736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936104"/>
                <a:gridCol w="966347"/>
                <a:gridCol w="792807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4380"/>
              </p:ext>
            </p:extLst>
          </p:nvPr>
        </p:nvGraphicFramePr>
        <p:xfrm>
          <a:off x="5220072" y="3562076"/>
          <a:ext cx="3775380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1"/>
                <a:gridCol w="864096"/>
                <a:gridCol w="1008112"/>
                <a:gridCol w="823051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44593"/>
              </p:ext>
            </p:extLst>
          </p:nvPr>
        </p:nvGraphicFramePr>
        <p:xfrm>
          <a:off x="5220072" y="4629097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864096"/>
                <a:gridCol w="1008112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78188"/>
              </p:ext>
            </p:extLst>
          </p:nvPr>
        </p:nvGraphicFramePr>
        <p:xfrm>
          <a:off x="5220072" y="5764829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864096"/>
                <a:gridCol w="1008112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94221347"/>
              </p:ext>
            </p:extLst>
          </p:nvPr>
        </p:nvGraphicFramePr>
        <p:xfrm>
          <a:off x="251520" y="926722"/>
          <a:ext cx="2592288" cy="581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683568" y="229335"/>
            <a:ext cx="1809750" cy="3381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733" y="209462"/>
            <a:ext cx="1645322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098732" y="1052736"/>
            <a:ext cx="1977321" cy="468052"/>
          </a:xfrm>
          <a:prstGeom prst="wedgeRectCallout">
            <a:avLst>
              <a:gd name="adj1" fmla="val -65713"/>
              <a:gd name="adj2" fmla="val -237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на приобретение жилья молодым семьям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200560" y="1988840"/>
            <a:ext cx="1882268" cy="936104"/>
          </a:xfrm>
          <a:prstGeom prst="wedgeRectCallout">
            <a:avLst>
              <a:gd name="adj1" fmla="val -69200"/>
              <a:gd name="adj2" fmla="val -21937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жилых помещений по договорам найма специализированных жилых помещений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146260" y="3368232"/>
            <a:ext cx="1882268" cy="658033"/>
          </a:xfrm>
          <a:prstGeom prst="wedgeRectCallout">
            <a:avLst>
              <a:gd name="adj1" fmla="val -65261"/>
              <a:gd name="adj2" fmla="val -18412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125883" y="4560295"/>
            <a:ext cx="1923021" cy="414336"/>
          </a:xfrm>
          <a:prstGeom prst="wedgeRectCallout">
            <a:avLst>
              <a:gd name="adj1" fmla="val -64631"/>
              <a:gd name="adj2" fmla="val -37646"/>
            </a:avLst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Пенсия за выслугу лет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060314" y="5517232"/>
            <a:ext cx="1923021" cy="864096"/>
          </a:xfrm>
          <a:prstGeom prst="wedgeRectCallout">
            <a:avLst>
              <a:gd name="adj1" fmla="val -64427"/>
              <a:gd name="adj2" fmla="val -26745"/>
            </a:avLst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(законные представители), имеющие право на компенсационные выплаты, чей ребенок посещает дошкольное образовательное учреждение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74687"/>
              </p:ext>
            </p:extLst>
          </p:nvPr>
        </p:nvGraphicFramePr>
        <p:xfrm>
          <a:off x="5273800" y="857221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864096"/>
                <a:gridCol w="936104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99 748,5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99 483,9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16216" y="209462"/>
            <a:ext cx="129054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43604"/>
              </p:ext>
            </p:extLst>
          </p:nvPr>
        </p:nvGraphicFramePr>
        <p:xfrm>
          <a:off x="5273800" y="2030727"/>
          <a:ext cx="3775378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4787"/>
                <a:gridCol w="981437"/>
                <a:gridCol w="966347"/>
                <a:gridCol w="792807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</a:t>
                      </a:r>
                    </a:p>
                    <a:p>
                      <a:pPr algn="ctr"/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17 343,9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16 798,9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16127"/>
              </p:ext>
            </p:extLst>
          </p:nvPr>
        </p:nvGraphicFramePr>
        <p:xfrm>
          <a:off x="5273799" y="3276850"/>
          <a:ext cx="3775380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1"/>
                <a:gridCol w="864096"/>
                <a:gridCol w="1008112"/>
                <a:gridCol w="823051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535,7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47945"/>
              </p:ext>
            </p:extLst>
          </p:nvPr>
        </p:nvGraphicFramePr>
        <p:xfrm>
          <a:off x="5273800" y="4297829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864096"/>
                <a:gridCol w="1008112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2 446,9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2 087,8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2793"/>
              </p:ext>
            </p:extLst>
          </p:nvPr>
        </p:nvGraphicFramePr>
        <p:xfrm>
          <a:off x="5220072" y="5460592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  <a:gridCol w="864096"/>
                <a:gridCol w="1008112"/>
                <a:gridCol w="823050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16 481,2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16 420,5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683232"/>
      </p:ext>
    </p:extLst>
  </p:cSld>
  <p:clrMapOvr>
    <a:masterClrMapping/>
  </p:clrMapOvr>
  <p:transition spd="med"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7818"/>
            <a:ext cx="1691297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3202901" y="626647"/>
            <a:ext cx="1792034" cy="3397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627818"/>
            <a:ext cx="1290545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0270276"/>
              </p:ext>
            </p:extLst>
          </p:nvPr>
        </p:nvGraphicFramePr>
        <p:xfrm>
          <a:off x="251520" y="1412776"/>
          <a:ext cx="24482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ая выноска 9"/>
          <p:cNvSpPr/>
          <p:nvPr/>
        </p:nvSpPr>
        <p:spPr>
          <a:xfrm>
            <a:off x="3154176" y="1340768"/>
            <a:ext cx="1872208" cy="864096"/>
          </a:xfrm>
          <a:prstGeom prst="wedgeRectCallout">
            <a:avLst>
              <a:gd name="adj1" fmla="val -64696"/>
              <a:gd name="adj2" fmla="val -181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Компенсационные выплаты по возмещению затрат на оплату проезда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01400"/>
              </p:ext>
            </p:extLst>
          </p:nvPr>
        </p:nvGraphicFramePr>
        <p:xfrm>
          <a:off x="5278992" y="1452084"/>
          <a:ext cx="3764992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120"/>
                <a:gridCol w="802376"/>
                <a:gridCol w="941248"/>
                <a:gridCol w="941248"/>
              </a:tblGrid>
              <a:tr h="15653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56539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15900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ая выноска 12"/>
          <p:cNvSpPr/>
          <p:nvPr/>
        </p:nvSpPr>
        <p:spPr>
          <a:xfrm>
            <a:off x="3154176" y="2492896"/>
            <a:ext cx="1849873" cy="936104"/>
          </a:xfrm>
          <a:prstGeom prst="wedgeRectCallout">
            <a:avLst>
              <a:gd name="adj1" fmla="val -67307"/>
              <a:gd name="adj2" fmla="val -20669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на оплату жилья и коммунальных услуг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71562"/>
              </p:ext>
            </p:extLst>
          </p:nvPr>
        </p:nvGraphicFramePr>
        <p:xfrm>
          <a:off x="5273799" y="2492896"/>
          <a:ext cx="3775378" cy="90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864096"/>
                <a:gridCol w="864096"/>
                <a:gridCol w="895058"/>
              </a:tblGrid>
              <a:tr h="127229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9893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16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 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4 468,1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3 945,2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05526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>
            <a:spLocks/>
          </p:cNvSpPr>
          <p:nvPr/>
        </p:nvSpPr>
        <p:spPr>
          <a:xfrm>
            <a:off x="1835896" y="404813"/>
            <a:ext cx="6962775" cy="1079500"/>
          </a:xfrm>
          <a:prstGeom prst="rect">
            <a:avLst/>
          </a:prstGeom>
          <a:ln>
            <a:noFill/>
          </a:ln>
        </p:spPr>
        <p:txBody>
          <a:bodyPr lIns="0" rIns="0" bIns="0" anchor="b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параметров бюджета муниципального образования «Город Майкоп»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174" r="77935">
                        <a14:foregroundMark x1="40870" y1="25781" x2="41087" y2="74609"/>
                        <a14:foregroundMark x1="41304" y1="75195" x2="58804" y2="25391"/>
                        <a14:foregroundMark x1="59022" y1="25391" x2="41196" y2="25391"/>
                        <a14:foregroundMark x1="58696" y1="25781" x2="58804" y2="74023"/>
                        <a14:foregroundMark x1="41087" y1="74609" x2="58587" y2="7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7514"/>
            <a:ext cx="1988019" cy="110637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053"/>
              </p:ext>
            </p:extLst>
          </p:nvPr>
        </p:nvGraphicFramePr>
        <p:xfrm>
          <a:off x="395535" y="1628800"/>
          <a:ext cx="8403137" cy="457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349"/>
                <a:gridCol w="2344596"/>
                <a:gridCol w="2344596"/>
                <a:gridCol w="2344596"/>
              </a:tblGrid>
              <a:tr h="96797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4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Доходы, в </a:t>
                      </a:r>
                      <a:r>
                        <a:rPr lang="ru-RU" sz="1400" b="1" kern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3 008 636,1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2 970 659,8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1475734,9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1560551,4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105,7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2 970 900,1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2 548 724,6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4 656 646,0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4 175 088,0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(-)/ профицит (+)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-210 011,0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-65 812,0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40308" y="404664"/>
            <a:ext cx="6372225" cy="12239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182563" indent="0">
              <a:buFont typeface="Georgia" pitchFamily="18" charset="0"/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Структура муниципального долга 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(в соответствии с Бюджетным кодексом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Российской Федерации)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47813" y="2205038"/>
            <a:ext cx="1944687" cy="944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Кредиты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29025" y="2205038"/>
            <a:ext cx="1993900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Муниципальные ценные бумаги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3262" y="2205038"/>
            <a:ext cx="2029097" cy="944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Муниципальные гарантии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7400" y="3587750"/>
            <a:ext cx="1696562" cy="993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Бюджетные кредиты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60675" y="3587750"/>
            <a:ext cx="1765300" cy="993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Кредиты от кредитных организаций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713" y="5157788"/>
            <a:ext cx="1871662" cy="10075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Краткосрочный (менее 1 года)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4300" y="5157788"/>
            <a:ext cx="2087563" cy="10795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Среднесрочный                    ( от 1 года до 5 лет)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788" y="5157788"/>
            <a:ext cx="2087562" cy="11515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Долгосрочный                                   ( от 5лет до 10 лет включительно)</a:t>
            </a:r>
          </a:p>
        </p:txBody>
      </p:sp>
      <p:sp>
        <p:nvSpPr>
          <p:cNvPr id="90123" name="Прямоугольник 22"/>
          <p:cNvSpPr>
            <a:spLocks noChangeArrowheads="1"/>
          </p:cNvSpPr>
          <p:nvPr/>
        </p:nvSpPr>
        <p:spPr bwMode="auto">
          <a:xfrm>
            <a:off x="468313" y="2503488"/>
            <a:ext cx="10795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fontAlgn="b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altLang="ru-RU" sz="1200" b="1" dirty="0">
                <a:solidFill>
                  <a:srgbClr val="000000"/>
                </a:solidFill>
                <a:latin typeface="Calibri" pitchFamily="34" charset="0"/>
              </a:rPr>
              <a:t> видам долговых обязательств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24" name="Прямоугольник 23"/>
          <p:cNvSpPr>
            <a:spLocks noChangeArrowheads="1"/>
          </p:cNvSpPr>
          <p:nvPr/>
        </p:nvSpPr>
        <p:spPr bwMode="auto">
          <a:xfrm>
            <a:off x="468313" y="5330825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fontAlgn="b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400" b="1">
                <a:solidFill>
                  <a:srgbClr val="000000"/>
                </a:solidFill>
                <a:latin typeface="Calibri" pitchFamily="34" charset="0"/>
              </a:rPr>
              <a:t>о</a:t>
            </a:r>
            <a:r>
              <a:rPr lang="ru-RU" altLang="ru-RU" sz="1200" b="1">
                <a:solidFill>
                  <a:srgbClr val="000000"/>
                </a:solidFill>
                <a:latin typeface="Calibri" pitchFamily="34" charset="0"/>
              </a:rPr>
              <a:t> сроку</a:t>
            </a:r>
            <a:endParaRPr lang="ru-RU" altLang="ru-RU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910436" y="3150324"/>
            <a:ext cx="406398" cy="468457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763713" y="3181350"/>
            <a:ext cx="432023" cy="406402"/>
          </a:xfrm>
          <a:prstGeom prst="downArrow">
            <a:avLst>
              <a:gd name="adj1" fmla="val 50000"/>
              <a:gd name="adj2" fmla="val 116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29117"/>
            <a:ext cx="2774460" cy="221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одготовка 14"/>
          <p:cNvSpPr/>
          <p:nvPr/>
        </p:nvSpPr>
        <p:spPr>
          <a:xfrm>
            <a:off x="1668463" y="2419350"/>
            <a:ext cx="1970087" cy="722313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498 900,0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1665288" y="3357563"/>
            <a:ext cx="1898650" cy="719137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456  </a:t>
            </a:r>
            <a:r>
              <a:rPr lang="ru-RU" sz="1400" dirty="0">
                <a:solidFill>
                  <a:prstClr val="black"/>
                </a:solidFill>
              </a:rPr>
              <a:t>000,0</a:t>
            </a:r>
          </a:p>
        </p:txBody>
      </p:sp>
      <p:sp>
        <p:nvSpPr>
          <p:cNvPr id="17" name="Блок-схема: подготовка 16"/>
          <p:cNvSpPr/>
          <p:nvPr/>
        </p:nvSpPr>
        <p:spPr>
          <a:xfrm>
            <a:off x="3779838" y="3357563"/>
            <a:ext cx="1871662" cy="719137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400 000,0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Блок-схема: подготовка 17"/>
          <p:cNvSpPr/>
          <p:nvPr/>
        </p:nvSpPr>
        <p:spPr>
          <a:xfrm>
            <a:off x="3779838" y="2419350"/>
            <a:ext cx="1871662" cy="722313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554 990,0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818188" y="2349500"/>
            <a:ext cx="2786062" cy="79216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Бюджетные кредиты от других бюджетов бюджетной системы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5822950" y="3357563"/>
            <a:ext cx="2781300" cy="719137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Кредиты кредитных организаций</a:t>
            </a:r>
          </a:p>
        </p:txBody>
      </p:sp>
      <p:sp>
        <p:nvSpPr>
          <p:cNvPr id="24" name="Выноска со стрелкой вверх 23"/>
          <p:cNvSpPr/>
          <p:nvPr/>
        </p:nvSpPr>
        <p:spPr>
          <a:xfrm>
            <a:off x="1819275" y="4232275"/>
            <a:ext cx="1444625" cy="457200"/>
          </a:xfrm>
          <a:prstGeom prst="up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на </a:t>
            </a:r>
            <a:r>
              <a:rPr lang="ru-RU" sz="1400" dirty="0" smtClean="0">
                <a:solidFill>
                  <a:prstClr val="black"/>
                </a:solidFill>
              </a:rPr>
              <a:t>01.01.2019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6" name="Выноска со стрелкой вверх 25"/>
          <p:cNvSpPr/>
          <p:nvPr/>
        </p:nvSpPr>
        <p:spPr>
          <a:xfrm>
            <a:off x="4067175" y="4251325"/>
            <a:ext cx="1441450" cy="438150"/>
          </a:xfrm>
          <a:prstGeom prst="upArrowCallout">
            <a:avLst>
              <a:gd name="adj1" fmla="val 25000"/>
              <a:gd name="adj2" fmla="val 0"/>
              <a:gd name="adj3" fmla="val 29626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на </a:t>
            </a:r>
            <a:r>
              <a:rPr lang="ru-RU" sz="1400" dirty="0" smtClean="0">
                <a:solidFill>
                  <a:prstClr val="black"/>
                </a:solidFill>
              </a:rPr>
              <a:t>01.01.2020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4146550" y="1773238"/>
            <a:ext cx="1106488" cy="646112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954 990,0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276600" y="5589588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9" name="Прямоугольник 42"/>
          <p:cNvSpPr>
            <a:spLocks noChangeArrowheads="1"/>
          </p:cNvSpPr>
          <p:nvPr/>
        </p:nvSpPr>
        <p:spPr bwMode="auto">
          <a:xfrm rot="10800000" flipV="1">
            <a:off x="2074863" y="5156479"/>
            <a:ext cx="841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71,4%</a:t>
            </a: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50" name="Прямоугольник 44"/>
          <p:cNvSpPr>
            <a:spLocks noChangeArrowheads="1"/>
          </p:cNvSpPr>
          <p:nvPr/>
        </p:nvSpPr>
        <p:spPr bwMode="auto">
          <a:xfrm rot="10800000" flipV="1">
            <a:off x="4356100" y="5156200"/>
            <a:ext cx="792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61,2%</a:t>
            </a: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51" name="Прямоугольник 54"/>
          <p:cNvSpPr>
            <a:spLocks noChangeArrowheads="1"/>
          </p:cNvSpPr>
          <p:nvPr/>
        </p:nvSpPr>
        <p:spPr bwMode="auto">
          <a:xfrm>
            <a:off x="1803400" y="4818063"/>
            <a:ext cx="144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28 559,9</a:t>
            </a:r>
            <a:endParaRPr lang="ru-RU" altLang="ru-RU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52" name="Прямоугольник 55"/>
          <p:cNvSpPr>
            <a:spLocks noChangeArrowheads="1"/>
          </p:cNvSpPr>
          <p:nvPr/>
        </p:nvSpPr>
        <p:spPr bwMode="auto">
          <a:xfrm>
            <a:off x="4067175" y="483711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b="1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39 691,9</a:t>
            </a: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" name="Овальная выноска 58"/>
          <p:cNvSpPr/>
          <p:nvPr/>
        </p:nvSpPr>
        <p:spPr>
          <a:xfrm>
            <a:off x="6135688" y="4470400"/>
            <a:ext cx="2232025" cy="550863"/>
          </a:xfrm>
          <a:prstGeom prst="wedgeEllipseCallout">
            <a:avLst>
              <a:gd name="adj1" fmla="val -88536"/>
              <a:gd name="adj2" fmla="val 598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</a:rPr>
              <a:t>Расходы на обслуживание муниципального долга</a:t>
            </a:r>
          </a:p>
        </p:txBody>
      </p:sp>
      <p:sp>
        <p:nvSpPr>
          <p:cNvPr id="60" name="Овальная выноска 59"/>
          <p:cNvSpPr/>
          <p:nvPr/>
        </p:nvSpPr>
        <p:spPr>
          <a:xfrm>
            <a:off x="6276975" y="5187950"/>
            <a:ext cx="2087563" cy="382588"/>
          </a:xfrm>
          <a:prstGeom prst="wedgeEllipseCallout">
            <a:avLst>
              <a:gd name="adj1" fmla="val -105707"/>
              <a:gd name="adj2" fmla="val -198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</a:rPr>
              <a:t>Уровень долговой нагрузки</a:t>
            </a:r>
          </a:p>
        </p:txBody>
      </p:sp>
      <p:sp>
        <p:nvSpPr>
          <p:cNvPr id="91155" name="Прямоугольник 62"/>
          <p:cNvSpPr>
            <a:spLocks noChangeArrowheads="1"/>
          </p:cNvSpPr>
          <p:nvPr/>
        </p:nvSpPr>
        <p:spPr bwMode="auto">
          <a:xfrm>
            <a:off x="503238" y="5526088"/>
            <a:ext cx="8532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соответствии с Бюджетным кодексом  Российской Федерации предельный объем муниципального долга не должен превышать утвержденный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  </a:t>
            </a:r>
          </a:p>
          <a:p>
            <a:pPr algn="l"/>
            <a:r>
              <a:rPr lang="ru-RU" alt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Предельный объем муниципального долга муниципального образования «Город Майкоп» на </a:t>
            </a:r>
            <a:r>
              <a:rPr lang="ru-RU" alt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alt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alt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1 409 954,7 тыс</a:t>
            </a:r>
            <a:r>
              <a:rPr lang="ru-RU" altLang="ru-RU" sz="1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руб.</a:t>
            </a:r>
          </a:p>
        </p:txBody>
      </p:sp>
      <p:sp>
        <p:nvSpPr>
          <p:cNvPr id="91156" name="TextBox 3"/>
          <p:cNvSpPr txBox="1">
            <a:spLocks noChangeArrowheads="1"/>
          </p:cNvSpPr>
          <p:nvPr/>
        </p:nvSpPr>
        <p:spPr bwMode="auto">
          <a:xfrm>
            <a:off x="7667625" y="1260475"/>
            <a:ext cx="1008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" name="Овал 2"/>
          <p:cNvSpPr/>
          <p:nvPr/>
        </p:nvSpPr>
        <p:spPr>
          <a:xfrm>
            <a:off x="5822950" y="1731963"/>
            <a:ext cx="27813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Кредиты</a:t>
            </a: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2008188" y="1773238"/>
            <a:ext cx="1123950" cy="646112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55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954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900,0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2424113" y="3122613"/>
            <a:ext cx="292100" cy="21590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Плюс 29"/>
          <p:cNvSpPr/>
          <p:nvPr/>
        </p:nvSpPr>
        <p:spPr>
          <a:xfrm>
            <a:off x="4554538" y="3141663"/>
            <a:ext cx="304800" cy="21590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3794" name="Picture 2" descr="D:\User\Pictures\depositphotos_86589104-stock-photo-teamwork-chart-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7" b="94922" l="5566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6" y="594348"/>
            <a:ext cx="1991686" cy="141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16632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Муниципальный долг муниципального образования «Город Майкоп»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338138"/>
            <a:ext cx="6048375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ru-RU" sz="2400" smtClean="0">
                <a:solidFill>
                  <a:schemeClr val="tx1"/>
                </a:solidFill>
                <a:effectLst/>
              </a:rPr>
              <a:t>Глоссарий</a:t>
            </a:r>
          </a:p>
        </p:txBody>
      </p:sp>
      <p:sp>
        <p:nvSpPr>
          <p:cNvPr id="92163" name="Объект 2"/>
          <p:cNvSpPr>
            <a:spLocks noGrp="1"/>
          </p:cNvSpPr>
          <p:nvPr>
            <p:ph sz="quarter" idx="1"/>
          </p:nvPr>
        </p:nvSpPr>
        <p:spPr>
          <a:xfrm>
            <a:off x="503238" y="1125538"/>
            <a:ext cx="8229600" cy="5327650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7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7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7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2164" name="TextBox 3"/>
          <p:cNvSpPr txBox="1">
            <a:spLocks noChangeArrowheads="1"/>
          </p:cNvSpPr>
          <p:nvPr/>
        </p:nvSpPr>
        <p:spPr bwMode="auto">
          <a:xfrm>
            <a:off x="989013" y="16224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993"/>
            <a:ext cx="2232248" cy="1580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ъект 4"/>
          <p:cNvSpPr>
            <a:spLocks noGrp="1"/>
          </p:cNvSpPr>
          <p:nvPr>
            <p:ph sz="quarter" idx="1"/>
          </p:nvPr>
        </p:nvSpPr>
        <p:spPr>
          <a:xfrm>
            <a:off x="457200" y="598488"/>
            <a:ext cx="8229600" cy="552767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ru-RU" altLang="ru-RU" sz="18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ъект 2"/>
          <p:cNvSpPr>
            <a:spLocks noGrp="1"/>
          </p:cNvSpPr>
          <p:nvPr>
            <p:ph sz="quarter" idx="1"/>
          </p:nvPr>
        </p:nvSpPr>
        <p:spPr>
          <a:xfrm>
            <a:off x="487363" y="908050"/>
            <a:ext cx="8229600" cy="5473700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2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8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6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marL="0" indent="0" algn="ctr"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ru-RU" altLang="ru-RU" sz="16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образования «Город Майкоп» </a:t>
            </a:r>
            <a:r>
              <a:rPr lang="ru-RU" altLang="ru-RU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17643"/>
            <a:ext cx="7427913" cy="437357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Финансовое управление администрации муниципального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образования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«Город Майкоп»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5" name="Picture 2" descr="E:\Документы\Телефо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597" y="2838549"/>
            <a:ext cx="1141412" cy="1343025"/>
          </a:xfrm>
          <a:noFill/>
        </p:spPr>
      </p:pic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2227326" y="3140968"/>
            <a:ext cx="61928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" pitchFamily="34" charset="0"/>
                <a:cs typeface="Arial" pitchFamily="34" charset="0"/>
              </a:rPr>
              <a:t>Республика Адыгея, город Майкоп, ул. </a:t>
            </a:r>
            <a:r>
              <a:rPr lang="ru-RU" altLang="ru-RU" sz="1400" dirty="0" err="1">
                <a:latin typeface="Arial" pitchFamily="34" charset="0"/>
                <a:cs typeface="Arial" pitchFamily="34" charset="0"/>
              </a:rPr>
              <a:t>Краснооктябрьская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, 21, 385000</a:t>
            </a:r>
          </a:p>
          <a:p>
            <a:pPr eaLnBrk="1" hangingPunct="1"/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altLang="ru-RU" sz="1400" dirty="0">
                <a:latin typeface="Arial" pitchFamily="34" charset="0"/>
                <a:cs typeface="Arial" pitchFamily="34" charset="0"/>
              </a:rPr>
              <a:t>   телефон(факс) 8(8772) 52-26-00</a:t>
            </a:r>
          </a:p>
        </p:txBody>
      </p:sp>
      <p:pic>
        <p:nvPicPr>
          <p:cNvPr id="95237" name="Picture 3" descr="E:\Документы\Электронная почт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841" y1="69231" x2="72924" y2="39161"/>
                        <a14:foregroundMark x1="42599" y1="89510" x2="90614" y2="58392"/>
                        <a14:foregroundMark x1="22744" y1="64685" x2="41516" y2="92308"/>
                        <a14:foregroundMark x1="15162" y1="66783" x2="12274" y2="78671"/>
                        <a14:foregroundMark x1="19856" y1="28322" x2="13357" y2="46503"/>
                        <a14:foregroundMark x1="15162" y1="47552" x2="15162" y2="47552"/>
                        <a14:foregroundMark x1="72924" y1="19231" x2="88087" y2="19231"/>
                        <a14:foregroundMark x1="81227" y1="69231" x2="90614" y2="60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63" y="4209275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4" descr="E:\Документы\Приемн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9" y="5535273"/>
            <a:ext cx="1295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6"/>
          <p:cNvSpPr txBox="1">
            <a:spLocks noChangeArrowheads="1"/>
          </p:cNvSpPr>
          <p:nvPr/>
        </p:nvSpPr>
        <p:spPr bwMode="auto">
          <a:xfrm>
            <a:off x="1090690" y="4573605"/>
            <a:ext cx="474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400" dirty="0">
                <a:latin typeface="Arial" pitchFamily="34" charset="0"/>
                <a:cs typeface="Arial" pitchFamily="34" charset="0"/>
              </a:rPr>
              <a:t>E- mail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altLang="ru-RU" sz="1400" dirty="0">
                <a:latin typeface="Arial" pitchFamily="34" charset="0"/>
                <a:cs typeface="Arial" pitchFamily="34" charset="0"/>
              </a:rPr>
              <a:t> fdmra@maikop.ru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40" name="TextBox 8"/>
          <p:cNvSpPr txBox="1">
            <a:spLocks noChangeArrowheads="1"/>
          </p:cNvSpPr>
          <p:nvPr/>
        </p:nvSpPr>
        <p:spPr bwMode="auto">
          <a:xfrm>
            <a:off x="2339752" y="5747998"/>
            <a:ext cx="55435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" pitchFamily="34" charset="0"/>
                <a:cs typeface="Arial" pitchFamily="34" charset="0"/>
              </a:rPr>
              <a:t>График работы: </a:t>
            </a:r>
            <a:r>
              <a:rPr lang="ru-RU" altLang="ru-RU" sz="1200" dirty="0">
                <a:latin typeface="Arial" pitchFamily="34" charset="0"/>
                <a:cs typeface="Arial" pitchFamily="34" charset="0"/>
              </a:rPr>
              <a:t>понедельник, вторник, среда , четверг-с 9-00 до 18-00</a:t>
            </a:r>
          </a:p>
          <a:p>
            <a:pPr algn="l" eaLnBrk="1" hangingPunct="1"/>
            <a:r>
              <a:rPr lang="ru-RU" altLang="ru-RU" sz="1200" dirty="0">
                <a:latin typeface="Arial" pitchFamily="34" charset="0"/>
                <a:cs typeface="Arial" pitchFamily="34" charset="0"/>
              </a:rPr>
              <a:t>                                  пятница –с 9-00 до 17-00, перерыв – с 13-00 до 13-48</a:t>
            </a:r>
          </a:p>
        </p:txBody>
      </p:sp>
      <p:pic>
        <p:nvPicPr>
          <p:cNvPr id="95241" name="Picture 11" descr="D:\User\Documents\Человеки\Человеки с9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13684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84240"/>
              </p:ext>
            </p:extLst>
          </p:nvPr>
        </p:nvGraphicFramePr>
        <p:xfrm>
          <a:off x="35496" y="588963"/>
          <a:ext cx="9073008" cy="616862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64696"/>
                <a:gridCol w="936104"/>
                <a:gridCol w="792088"/>
                <a:gridCol w="1080120"/>
              </a:tblGrid>
              <a:tr h="175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ctr" fontAlgn="b">
                        <a:buFont typeface="+mj-lt"/>
                        <a:buNone/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Налоговые  доходы: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1 340 234,0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1 418 166,8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доходы физических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795 164,0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835 202,0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подакцизным товарам (продукции), производимым в РФ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24 893,0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27 923,7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алог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взимаемый в связи с применением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упрощенной системы налогообложения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214 746,0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232 589,1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вмененный доход  для 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отдельных 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видов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76 805,0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80 955,3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4 228,5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с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применением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патентной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2 896,5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44 904,0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54 508,2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1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                                                                                                                                                                                     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92 649,0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90 303,4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 налог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54 823,0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61 113,2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полезных  ископаемых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5 814,2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 пошлина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25 029,0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22 632,6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и сборам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ctr" fontAlgn="b">
                        <a:buFont typeface="+mj-lt"/>
                        <a:buNone/>
                      </a:pPr>
                      <a:r>
                        <a:rPr lang="ru-RU" sz="10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 доходы: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135 500,9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142 384,6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defTabSz="914400" rtl="0" eaLnBrk="1" fontAlgn="b" latinLnBrk="0" hangingPunct="1">
                        <a:buFont typeface="+mj-lt"/>
                        <a:buNone/>
                      </a:pPr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 имущества, находящегося в государственной и муниципальной собственности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62 254,6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74 364,5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1 578,0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7 022,8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4,5 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 государства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3 489,3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19 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45 832,5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31 813,1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платежи и сборы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 ущерба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21 507,8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25 691,5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4 144,2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000" b="1" u="none" strike="noStrik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поступления: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2 970 900,1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548 724,6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других бюджетов бюджетной системы РФ, в т. ч.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2 970 900,1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2 548 724,6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104 791,8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104 791,8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1 446 854,1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1 032 885,1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037 861,6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1 036 468,0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381 392,6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381 391,0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средств в бюджеты бюджетной системы РФ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-8 826,7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09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2 005,4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776">
                <a:tc>
                  <a:txBody>
                    <a:bodyPr/>
                    <a:lstStyle/>
                    <a:p>
                      <a:pPr marL="0" lvl="0" indent="0" algn="l" fontAlgn="b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 fontAlgn="b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2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1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3 008 636,1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100" b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2 970 659,8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68747"/>
              </p:ext>
            </p:extLst>
          </p:nvPr>
        </p:nvGraphicFramePr>
        <p:xfrm>
          <a:off x="107504" y="-19050"/>
          <a:ext cx="8928992" cy="5562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28992"/>
              </a:tblGrid>
              <a:tr h="555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 defTabSz="914400" rtl="0" eaLnBrk="1" fontAlgn="auto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28000"/>
                        <a:buFont typeface="Georgia" pitchFamily="18" charset="0"/>
                        <a:buNone/>
                        <a:defRPr/>
                      </a:pPr>
                      <a:r>
                        <a:rPr kumimoji="0" lang="ru-RU" sz="18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муниципального образования «Город Майкоп» </a:t>
                      </a:r>
                    </a:p>
                    <a:p>
                      <a:pPr marL="0" indent="0" algn="ctr" defTabSz="914400" rtl="0" eaLnBrk="1" fontAlgn="auto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28000"/>
                        <a:buFont typeface="Georgia" pitchFamily="18" charset="0"/>
                        <a:buNone/>
                        <a:defRPr/>
                      </a:pPr>
                      <a:r>
                        <a:rPr kumimoji="0" lang="ru-RU" sz="18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2019 г.</a:t>
                      </a:r>
                      <a:endParaRPr kumimoji="0" lang="ru-RU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561" marB="0" anchor="b"/>
                </a:tc>
              </a:tr>
            </a:tbl>
          </a:graphicData>
        </a:graphic>
      </p:graphicFrame>
      <p:sp>
        <p:nvSpPr>
          <p:cNvPr id="25776" name="TextBox 5"/>
          <p:cNvSpPr txBox="1">
            <a:spLocks noChangeArrowheads="1"/>
          </p:cNvSpPr>
          <p:nvPr/>
        </p:nvSpPr>
        <p:spPr bwMode="auto">
          <a:xfrm rot="10800000" flipV="1">
            <a:off x="7831138" y="274638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 rot="16200000">
            <a:off x="4954588" y="3271838"/>
            <a:ext cx="360362" cy="652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2989263" y="3284538"/>
            <a:ext cx="792162" cy="360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kumimoji="1"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107950" y="260350"/>
            <a:ext cx="8666163" cy="87788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 anchor="ctr"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800" b="1" dirty="0">
                <a:latin typeface="Times New Roman" pitchFamily="18" charset="0"/>
                <a:ea typeface="+mj-ea"/>
                <a:cs typeface="Times New Roman" pitchFamily="18" charset="0"/>
              </a:rPr>
              <a:t>Крупнейшие налогоплательщики в муниципальном образовании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800" b="1" dirty="0">
                <a:latin typeface="Times New Roman" pitchFamily="18" charset="0"/>
                <a:ea typeface="+mj-ea"/>
                <a:cs typeface="Times New Roman" pitchFamily="18" charset="0"/>
              </a:rPr>
              <a:t> «Город Майкоп»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388" y="1468438"/>
            <a:ext cx="4827587" cy="4337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АО «Адыгейское бройлерное объединение», ООО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Картонтара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ПАО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Зарем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ПАО «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Сбарбанк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России», ГБУ «Адыгейский республиканский стадион», АО «Тандер»,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ГБУ РА «ЦСП по конному спорту», ООО «Аэропорт сити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», АО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Газпромраспределение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Майкоп», Филиал  ПАО энергетики и электрификации Кубани «Адыгейские электрические сети»,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МУП«Майкопводоканал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», ООО «Минотавр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»,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ФГБОУ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ВО «АГУ»,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ФГБОУ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ВО «МГТУ»,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ГБУЗ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РА АРКБ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98" y="2430915"/>
            <a:ext cx="3234866" cy="26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</Template>
  <TotalTime>14143</TotalTime>
  <Words>13026</Words>
  <Application>Microsoft Office PowerPoint</Application>
  <PresentationFormat>Экран (4:3)</PresentationFormat>
  <Paragraphs>2352</Paragraphs>
  <Slides>75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75</vt:i4>
      </vt:variant>
    </vt:vector>
  </HeadingPairs>
  <TitlesOfParts>
    <vt:vector size="80" baseType="lpstr">
      <vt:lpstr>Тема Office</vt:lpstr>
      <vt:lpstr>Custom Design</vt:lpstr>
      <vt:lpstr>Официальная</vt:lpstr>
      <vt:lpstr>Лист</vt:lpstr>
      <vt:lpstr>Диаграмма</vt:lpstr>
      <vt:lpstr>Презентация PowerPoint</vt:lpstr>
      <vt:lpstr>Презентация PowerPoint</vt:lpstr>
      <vt:lpstr>Основные показатели социально-экономического развития муниципального образования «Город Майкоп» за 2019 год</vt:lpstr>
      <vt:lpstr>ЭТАПЫ БЮДЖЕТНОГО ПРОЦЕССА</vt:lpstr>
      <vt:lpstr>Налоговая политика в муниципальном образовании «Город Майкоп» в 2019 году была направлена на:</vt:lpstr>
      <vt:lpstr>Бюджетная политика в муниципальном образовании  «Город Майкоп» в 2019 году была направлена 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 налоговых и неналоговых доходов</vt:lpstr>
      <vt:lpstr>                 Объем поступлений по основным доходным источникам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группа</vt:lpstr>
      <vt:lpstr>Вид поддержки</vt:lpstr>
      <vt:lpstr>Структура муниципального долга  (в соответствии с Бюджетным кодексом  Российской Федерации)</vt:lpstr>
      <vt:lpstr>Муниципальный долг муниципального образования «Город Майкоп»</vt:lpstr>
      <vt:lpstr>Глоссарий</vt:lpstr>
      <vt:lpstr>Презентация PowerPoint</vt:lpstr>
      <vt:lpstr>Презентация PowerPoint</vt:lpstr>
      <vt:lpstr>Финансовое управление администрации муниципального образования  «Город Майкоп»  http://maikop.ru/ekonomika-i-finansy/finansovoe-upravlenie/</vt:lpstr>
    </vt:vector>
  </TitlesOfParts>
  <Company>Finupravlenie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Gosdoh3</dc:creator>
  <cp:lastModifiedBy>КартавкинаВГ</cp:lastModifiedBy>
  <cp:revision>822</cp:revision>
  <cp:lastPrinted>2020-06-09T08:46:28Z</cp:lastPrinted>
  <dcterms:created xsi:type="dcterms:W3CDTF">2015-02-19T05:34:01Z</dcterms:created>
  <dcterms:modified xsi:type="dcterms:W3CDTF">2020-06-09T11:37:10Z</dcterms:modified>
</cp:coreProperties>
</file>